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72" r:id="rId2"/>
    <p:sldId id="395" r:id="rId3"/>
    <p:sldId id="397" r:id="rId4"/>
    <p:sldId id="398" r:id="rId5"/>
    <p:sldId id="396" r:id="rId6"/>
    <p:sldId id="408" r:id="rId7"/>
    <p:sldId id="399" r:id="rId8"/>
    <p:sldId id="402" r:id="rId9"/>
    <p:sldId id="403" r:id="rId10"/>
    <p:sldId id="404" r:id="rId11"/>
    <p:sldId id="405" r:id="rId12"/>
    <p:sldId id="406" r:id="rId13"/>
    <p:sldId id="409" r:id="rId14"/>
    <p:sldId id="413" r:id="rId15"/>
    <p:sldId id="414" r:id="rId16"/>
    <p:sldId id="411" r:id="rId17"/>
    <p:sldId id="410" r:id="rId18"/>
  </p:sldIdLst>
  <p:sldSz cx="10691813" cy="7559675"/>
  <p:notesSz cx="10020300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3CA"/>
    <a:srgbClr val="F2F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8" autoAdjust="0"/>
    <p:restoredTop sz="91065" autoAdjust="0"/>
  </p:normalViewPr>
  <p:slideViewPr>
    <p:cSldViewPr>
      <p:cViewPr varScale="1">
        <p:scale>
          <a:sx n="62" d="100"/>
          <a:sy n="62" d="100"/>
        </p:scale>
        <p:origin x="956" y="4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/>
          <a:lstStyle>
            <a:lvl1pPr algn="r">
              <a:defRPr sz="1300"/>
            </a:lvl1pPr>
          </a:lstStyle>
          <a:p>
            <a:fld id="{7CE4FFEF-9520-42C8-8607-44C5F9A4C392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 anchor="b"/>
          <a:lstStyle>
            <a:lvl1pPr algn="r">
              <a:defRPr sz="1300"/>
            </a:lvl1pPr>
          </a:lstStyle>
          <a:p>
            <a:fld id="{AEF0B262-2D6F-4B49-B087-F6B940474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49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/>
          <a:lstStyle>
            <a:lvl1pPr algn="r">
              <a:defRPr sz="1300"/>
            </a:lvl1pPr>
          </a:lstStyle>
          <a:p>
            <a:fld id="{B8EED576-3DD8-466E-8275-E8DE5EB9C95B}" type="datetimeFigureOut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84525" y="515938"/>
            <a:ext cx="365442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3" tIns="48301" rIns="96603" bIns="483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2030" y="3271879"/>
            <a:ext cx="8016240" cy="3099673"/>
          </a:xfrm>
          <a:prstGeom prst="rect">
            <a:avLst/>
          </a:prstGeom>
        </p:spPr>
        <p:txBody>
          <a:bodyPr vert="horz" lIns="96603" tIns="48301" rIns="96603" bIns="483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03" tIns="48301" rIns="96603" bIns="48301" rtlCol="0" anchor="b"/>
          <a:lstStyle>
            <a:lvl1pPr algn="r">
              <a:defRPr sz="1300"/>
            </a:lvl1pPr>
          </a:lstStyle>
          <a:p>
            <a:fld id="{0F92102D-EB91-4404-B5A7-16246535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8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84525" y="515938"/>
            <a:ext cx="3654425" cy="2584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88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66775" y="215900"/>
            <a:ext cx="919163" cy="650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4933-3E93-4D14-AAB6-3F53E1D70181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83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153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4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24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03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2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0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2102D-EB91-4404-B5A7-16246535163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48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66775" y="215900"/>
            <a:ext cx="919163" cy="650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4933-3E93-4D14-AAB6-3F53E1D70181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56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7" y="3044513"/>
            <a:ext cx="9088041" cy="22820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5" y="4283817"/>
            <a:ext cx="7484270" cy="1667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0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0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0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1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1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8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62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4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6833-868E-4EDD-9754-59F03737F7BF}" type="datetime1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906" y="360000"/>
            <a:ext cx="9504000" cy="307777"/>
          </a:xfrm>
        </p:spPr>
        <p:txBody>
          <a:bodyPr/>
          <a:lstStyle>
            <a:lvl1pPr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3906" y="938498"/>
            <a:ext cx="9504000" cy="6372000"/>
          </a:xfrm>
        </p:spPr>
        <p:txBody>
          <a:bodyPr/>
          <a:lstStyle>
            <a:lvl1pPr>
              <a:lnSpc>
                <a:spcPts val="2000"/>
              </a:lnSpc>
              <a:spcAft>
                <a:spcPts val="600"/>
              </a:spcAft>
              <a:defRPr sz="1200"/>
            </a:lvl1pPr>
            <a:lvl2pPr>
              <a:lnSpc>
                <a:spcPts val="1800"/>
              </a:lnSpc>
              <a:spcAft>
                <a:spcPts val="600"/>
              </a:spcAft>
              <a:defRPr sz="1200"/>
            </a:lvl2pPr>
            <a:lvl3pPr>
              <a:lnSpc>
                <a:spcPts val="1800"/>
              </a:lnSpc>
              <a:spcAft>
                <a:spcPts val="600"/>
              </a:spcAft>
              <a:defRPr sz="1200"/>
            </a:lvl3pPr>
            <a:lvl4pPr>
              <a:lnSpc>
                <a:spcPts val="1800"/>
              </a:lnSpc>
              <a:spcAft>
                <a:spcPts val="600"/>
              </a:spcAft>
              <a:defRPr sz="1200"/>
            </a:lvl4pPr>
            <a:lvl5pPr>
              <a:lnSpc>
                <a:spcPts val="1800"/>
              </a:lnSpc>
              <a:spcAft>
                <a:spcPts val="600"/>
              </a:spcAft>
              <a:defRPr sz="12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3605-1FF1-4FD2-B188-8AC32D7C5BC3}" type="datetime1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03200" y="360000"/>
            <a:ext cx="2494756" cy="136961"/>
          </a:xfrm>
        </p:spPr>
        <p:txBody>
          <a:bodyPr/>
          <a:lstStyle/>
          <a:p>
            <a:fld id="{7C6CFFF2-8AF0-402A-8577-0A872A837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5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906" y="360000"/>
            <a:ext cx="9504000" cy="307777"/>
          </a:xfrm>
        </p:spPr>
        <p:txBody>
          <a:bodyPr/>
          <a:lstStyle>
            <a:lvl1pPr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3906" y="938498"/>
            <a:ext cx="4464000" cy="6408000"/>
          </a:xfrm>
        </p:spPr>
        <p:txBody>
          <a:bodyPr/>
          <a:lstStyle>
            <a:lvl1pPr>
              <a:lnSpc>
                <a:spcPts val="2000"/>
              </a:lnSpc>
              <a:spcAft>
                <a:spcPts val="600"/>
              </a:spcAft>
              <a:defRPr sz="1200"/>
            </a:lvl1pPr>
            <a:lvl2pPr>
              <a:lnSpc>
                <a:spcPts val="1800"/>
              </a:lnSpc>
              <a:spcAft>
                <a:spcPts val="600"/>
              </a:spcAft>
              <a:defRPr sz="1200"/>
            </a:lvl2pPr>
            <a:lvl3pPr>
              <a:lnSpc>
                <a:spcPts val="1800"/>
              </a:lnSpc>
              <a:spcAft>
                <a:spcPts val="600"/>
              </a:spcAft>
              <a:defRPr sz="1200"/>
            </a:lvl3pPr>
            <a:lvl4pPr>
              <a:lnSpc>
                <a:spcPts val="1800"/>
              </a:lnSpc>
              <a:spcAft>
                <a:spcPts val="600"/>
              </a:spcAft>
              <a:defRPr sz="1200"/>
            </a:lvl4pPr>
            <a:lvl5pPr>
              <a:lnSpc>
                <a:spcPts val="1800"/>
              </a:lnSpc>
              <a:spcAft>
                <a:spcPts val="600"/>
              </a:spcAft>
              <a:defRPr sz="12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3605-1FF1-4FD2-B188-8AC32D7C5BC3}" type="datetime1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03200" y="360000"/>
            <a:ext cx="2494756" cy="136961"/>
          </a:xfrm>
        </p:spPr>
        <p:txBody>
          <a:bodyPr/>
          <a:lstStyle/>
          <a:p>
            <a:fld id="{7C6CFFF2-8AF0-402A-8577-0A872A837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045A3BA-1E99-4C48-97EA-619ABFBAC2D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3906" y="938498"/>
            <a:ext cx="4464000" cy="6408000"/>
          </a:xfrm>
        </p:spPr>
        <p:txBody>
          <a:bodyPr/>
          <a:lstStyle>
            <a:lvl1pPr>
              <a:lnSpc>
                <a:spcPts val="2000"/>
              </a:lnSpc>
              <a:spcAft>
                <a:spcPts val="600"/>
              </a:spcAft>
              <a:defRPr sz="1200"/>
            </a:lvl1pPr>
            <a:lvl2pPr>
              <a:lnSpc>
                <a:spcPts val="1800"/>
              </a:lnSpc>
              <a:spcAft>
                <a:spcPts val="600"/>
              </a:spcAft>
              <a:defRPr sz="1200"/>
            </a:lvl2pPr>
            <a:lvl3pPr>
              <a:lnSpc>
                <a:spcPts val="1800"/>
              </a:lnSpc>
              <a:spcAft>
                <a:spcPts val="600"/>
              </a:spcAft>
              <a:defRPr sz="1200"/>
            </a:lvl3pPr>
            <a:lvl4pPr>
              <a:lnSpc>
                <a:spcPts val="1800"/>
              </a:lnSpc>
              <a:spcAft>
                <a:spcPts val="600"/>
              </a:spcAft>
              <a:defRPr sz="1200"/>
            </a:lvl4pPr>
            <a:lvl5pPr>
              <a:lnSpc>
                <a:spcPts val="1800"/>
              </a:lnSpc>
              <a:spcAft>
                <a:spcPts val="600"/>
              </a:spcAft>
              <a:defRPr sz="12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4371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52C5-5439-4AAC-AA11-BC56989DBE08}" type="datetime1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03200" y="360000"/>
            <a:ext cx="2494756" cy="136961"/>
          </a:xfrm>
        </p:spPr>
        <p:txBody>
          <a:bodyPr/>
          <a:lstStyle/>
          <a:p>
            <a:fld id="{7C6CFFF2-8AF0-402A-8577-0A872A837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6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906" y="360000"/>
            <a:ext cx="9504000" cy="307777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3605-1FF1-4FD2-B188-8AC32D7C5BC3}" type="datetime1">
              <a:rPr kumimoji="1" lang="ja-JP" altLang="en-US" smtClean="0"/>
              <a:t>2018/2/8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6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93906" y="360000"/>
            <a:ext cx="9504000" cy="3077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3906" y="935999"/>
            <a:ext cx="9504000" cy="640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662466" y="7352153"/>
            <a:ext cx="2494756" cy="11310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735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785429FF-6A80-4B71-953C-6A369943FBB3}" type="datetime1">
              <a:rPr lang="ja-JP" altLang="en-US" smtClean="0"/>
              <a:pPr/>
              <a:t>2018/2/8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038" y="7352153"/>
            <a:ext cx="3385741" cy="11310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735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3150" y="360000"/>
            <a:ext cx="2494756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7C6CFFF2-8AF0-402A-8577-0A872A83757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54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5" r:id="rId4"/>
    <p:sldLayoutId id="2147483657" r:id="rId5"/>
  </p:sldLayoutIdLst>
  <p:hf hdr="0" ftr="0" dt="0"/>
  <p:txStyles>
    <p:titleStyle>
      <a:lvl1pPr algn="l" defTabSz="560582" rtl="0" eaLnBrk="1" latinLnBrk="0" hangingPunct="1">
        <a:spcBef>
          <a:spcPct val="0"/>
        </a:spcBef>
        <a:buNone/>
        <a:defRPr kumimoji="1" sz="2000" b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0" indent="0" algn="l" defTabSz="560582" rtl="0" eaLnBrk="1" latinLnBrk="0" hangingPunct="1">
        <a:lnSpc>
          <a:spcPts val="2000"/>
        </a:lnSpc>
        <a:spcBef>
          <a:spcPts val="0"/>
        </a:spcBef>
        <a:spcAft>
          <a:spcPts val="600"/>
        </a:spcAft>
        <a:buFontTx/>
        <a:buNone/>
        <a:defRPr kumimoji="1" sz="1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280290" indent="0" algn="l" defTabSz="560582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Tx/>
        <a:buNone/>
        <a:defRPr kumimoji="1" sz="1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560582" indent="0" algn="l" defTabSz="560582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Tx/>
        <a:buNone/>
        <a:defRPr kumimoji="1" sz="1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840872" indent="0" algn="l" defTabSz="560582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Tx/>
        <a:buNone/>
        <a:defRPr kumimoji="1" sz="1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121161" indent="0" algn="l" defTabSz="560582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Tx/>
        <a:buNone/>
        <a:defRPr kumimoji="1" sz="1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1541598" indent="-140145" algn="l" defTabSz="560582" rtl="0" eaLnBrk="1" latinLnBrk="0" hangingPunct="1">
        <a:spcBef>
          <a:spcPct val="20000"/>
        </a:spcBef>
        <a:buFont typeface="Arial" pitchFamily="34" charset="0"/>
        <a:buChar char="•"/>
        <a:defRPr kumimoji="1" sz="1226" kern="1200">
          <a:solidFill>
            <a:schemeClr val="tx1"/>
          </a:solidFill>
          <a:latin typeface="+mn-lt"/>
          <a:ea typeface="+mn-ea"/>
          <a:cs typeface="+mn-cs"/>
        </a:defRPr>
      </a:lvl6pPr>
      <a:lvl7pPr marL="1821889" indent="-140145" algn="l" defTabSz="560582" rtl="0" eaLnBrk="1" latinLnBrk="0" hangingPunct="1">
        <a:spcBef>
          <a:spcPct val="20000"/>
        </a:spcBef>
        <a:buFont typeface="Arial" pitchFamily="34" charset="0"/>
        <a:buChar char="•"/>
        <a:defRPr kumimoji="1" sz="1226" kern="1200">
          <a:solidFill>
            <a:schemeClr val="tx1"/>
          </a:solidFill>
          <a:latin typeface="+mn-lt"/>
          <a:ea typeface="+mn-ea"/>
          <a:cs typeface="+mn-cs"/>
        </a:defRPr>
      </a:lvl7pPr>
      <a:lvl8pPr marL="2102180" indent="-140145" algn="l" defTabSz="560582" rtl="0" eaLnBrk="1" latinLnBrk="0" hangingPunct="1">
        <a:spcBef>
          <a:spcPct val="20000"/>
        </a:spcBef>
        <a:buFont typeface="Arial" pitchFamily="34" charset="0"/>
        <a:buChar char="•"/>
        <a:defRPr kumimoji="1" sz="1226" kern="1200">
          <a:solidFill>
            <a:schemeClr val="tx1"/>
          </a:solidFill>
          <a:latin typeface="+mn-lt"/>
          <a:ea typeface="+mn-ea"/>
          <a:cs typeface="+mn-cs"/>
        </a:defRPr>
      </a:lvl8pPr>
      <a:lvl9pPr marL="2382469" indent="-140145" algn="l" defTabSz="560582" rtl="0" eaLnBrk="1" latinLnBrk="0" hangingPunct="1">
        <a:spcBef>
          <a:spcPct val="20000"/>
        </a:spcBef>
        <a:buFont typeface="Arial" pitchFamily="34" charset="0"/>
        <a:buChar char="•"/>
        <a:defRPr kumimoji="1" sz="12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80291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2pPr>
      <a:lvl3pPr marL="560582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3pPr>
      <a:lvl4pPr marL="840871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4pPr>
      <a:lvl5pPr marL="1121162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5pPr>
      <a:lvl6pPr marL="1401453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6pPr>
      <a:lvl7pPr marL="1681744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7pPr>
      <a:lvl8pPr marL="1962034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8pPr>
      <a:lvl9pPr marL="2242324" algn="l" defTabSz="560582" rtl="0" eaLnBrk="1" latinLnBrk="0" hangingPunct="1"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327813" y="0"/>
            <a:ext cx="5364000" cy="756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社屋写真または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商品写真または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社員集合写真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267669"/>
            <a:ext cx="5327813" cy="1231106"/>
          </a:xfrm>
          <a:ln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ja-JP" altLang="en-US" sz="4000" b="1" dirty="0">
                <a:ln w="19050">
                  <a:noFill/>
                </a:ln>
                <a:solidFill>
                  <a:schemeClr val="tx2"/>
                </a:solidFill>
              </a:rPr>
              <a:t>知的資産経営</a:t>
            </a:r>
            <a:br>
              <a:rPr lang="en-US" altLang="ja-JP" sz="4000" b="1" dirty="0">
                <a:ln w="19050">
                  <a:noFill/>
                </a:ln>
                <a:solidFill>
                  <a:schemeClr val="tx2"/>
                </a:solidFill>
              </a:rPr>
            </a:br>
            <a:r>
              <a:rPr lang="ja-JP" altLang="en-US" sz="4000" b="1" dirty="0">
                <a:ln w="19050">
                  <a:noFill/>
                </a:ln>
                <a:solidFill>
                  <a:schemeClr val="tx2"/>
                </a:solidFill>
              </a:rPr>
              <a:t>報告書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0" y="5782534"/>
            <a:ext cx="5327814" cy="30777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altLang="ja-JP" sz="2000" b="1" dirty="0">
                <a:solidFill>
                  <a:srgbClr val="C00000"/>
                </a:solidFill>
              </a:rPr>
              <a:t>2018</a:t>
            </a:r>
            <a:r>
              <a:rPr lang="ja-JP" altLang="en-US" sz="2000" b="1" dirty="0">
                <a:solidFill>
                  <a:srgbClr val="C00000"/>
                </a:solidFill>
              </a:rPr>
              <a:t>年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4823953"/>
            <a:ext cx="532781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＊＊＊＊＊＊＊＊＊株式会社</a:t>
            </a:r>
          </a:p>
        </p:txBody>
      </p:sp>
    </p:spTree>
    <p:extLst>
      <p:ext uri="{BB962C8B-B14F-4D97-AF65-F5344CB8AC3E}">
        <p14:creationId xmlns:p14="http://schemas.microsoft.com/office/powerpoint/2010/main" val="364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51DB5C-5D59-41DC-B4B8-E46FD318AB3C}"/>
              </a:ext>
            </a:extLst>
          </p:cNvPr>
          <p:cNvSpPr/>
          <p:nvPr/>
        </p:nvSpPr>
        <p:spPr>
          <a:xfrm>
            <a:off x="593906" y="4341410"/>
            <a:ext cx="446405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D464CC-475F-4223-BDEB-949DB4B0DCF7}"/>
              </a:ext>
            </a:extLst>
          </p:cNvPr>
          <p:cNvSpPr/>
          <p:nvPr/>
        </p:nvSpPr>
        <p:spPr>
          <a:xfrm>
            <a:off x="5633906" y="4341410"/>
            <a:ext cx="446405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E89AD9A-E229-4296-8505-28876807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７．関係資産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1FC1FE-89D3-4085-AA29-258B6215C20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＊＊＊＊</a:t>
            </a:r>
            <a:endParaRPr lang="en-US" altLang="ja-JP" sz="1400" dirty="0"/>
          </a:p>
          <a:p>
            <a:pPr algn="ctr"/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D17474-540B-477C-9898-D99662EA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3A096E7-89BC-44FA-B0CA-0C35006E0F2E}"/>
              </a:ext>
            </a:extLst>
          </p:cNvPr>
          <p:cNvSpPr>
            <a:spLocks noGrp="1"/>
          </p:cNvSpPr>
          <p:nvPr>
            <p:ph idx="13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＊＊＊＊</a:t>
            </a:r>
            <a:endParaRPr lang="en-US" altLang="ja-JP" sz="1400" dirty="0"/>
          </a:p>
          <a:p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15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A6CD5-DA9F-4A2F-AE6C-977DB83C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06" y="360000"/>
            <a:ext cx="9504000" cy="307777"/>
          </a:xfrm>
        </p:spPr>
        <p:txBody>
          <a:bodyPr/>
          <a:lstStyle/>
          <a:p>
            <a:r>
              <a:rPr lang="ja-JP" altLang="en-US" dirty="0"/>
              <a:t>８．事業機会とリスク・今後の取組事項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488F66-8E00-43DF-9DE1-F554B637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06" y="938497"/>
            <a:ext cx="4464000" cy="3240000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>
            <a:noAutofit/>
          </a:bodyPr>
          <a:lstStyle/>
          <a:p>
            <a:pPr algn="ctr"/>
            <a:r>
              <a:rPr kumimoji="1" lang="ja-JP" altLang="en-US" sz="1400" dirty="0"/>
              <a:t>事業機会</a:t>
            </a:r>
            <a:endParaRPr kumimoji="1" lang="en-US" altLang="ja-JP" sz="1400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4BECB1-E392-4ED7-940E-6D701CF4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86EAD72-0451-419D-8592-7CC6654FBF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3906" y="938497"/>
            <a:ext cx="4464000" cy="3240000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>
            <a:noAutofit/>
          </a:bodyPr>
          <a:lstStyle/>
          <a:p>
            <a:pPr algn="ctr"/>
            <a:r>
              <a:rPr kumimoji="1" lang="ja-JP" altLang="en-US" sz="1400" dirty="0"/>
              <a:t>リスク</a:t>
            </a:r>
            <a:endParaRPr kumimoji="1" lang="en-US" altLang="ja-JP" sz="1400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2C3EBFD-ECB6-400A-BCA9-BDEB04186D28}"/>
              </a:ext>
            </a:extLst>
          </p:cNvPr>
          <p:cNvSpPr txBox="1">
            <a:spLocks/>
          </p:cNvSpPr>
          <p:nvPr/>
        </p:nvSpPr>
        <p:spPr>
          <a:xfrm>
            <a:off x="593906" y="4607929"/>
            <a:ext cx="9504000" cy="25202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108000" tIns="72000" rIns="72000" bIns="72000" rtlCol="0">
            <a:no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今後の取組事項</a:t>
            </a:r>
            <a:endParaRPr lang="en-US" altLang="ja-JP" sz="1400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＊＊＊＊＊＊＊＊＊＊＊＊＊＊＊＊＊＊＊＊＊＊＊＊＊＊＊＊＊＊＊＊＊＊＊＊＊＊＊＊＊＊＊＊＊＊＊＊＊＊＊＊＊＊＊＊＊＊＊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＊＊＊＊＊＊＊＊＊＊＊＊＊＊＊＊＊＊＊＊＊＊＊＊＊＊＊＊＊＊＊＊＊＊＊＊＊＊＊＊＊＊＊＊＊＊＊＊＊＊＊＊＊＊＊＊＊＊＊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＊＊＊＊＊＊＊＊＊＊＊＊＊＊＊＊＊＊＊＊＊＊＊＊＊＊＊＊＊＊＊＊＊＊＊＊＊＊＊＊＊＊＊＊＊＊＊＊＊＊＊＊＊＊＊＊＊＊＊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＊＊＊＊＊＊＊＊＊＊＊＊＊＊＊＊＊＊＊＊＊＊＊＊＊＊＊＊＊＊＊＊＊＊＊＊＊＊＊＊＊＊＊＊＊＊＊＊＊＊＊＊＊＊＊＊＊＊＊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＊＊＊＊＊＊＊＊＊＊＊＊＊＊＊＊＊＊＊＊＊＊＊＊＊＊＊＊＊＊＊＊＊＊＊＊＊＊＊＊＊＊＊＊＊＊＊＊＊＊＊＊＊＊＊＊＊＊＊</a:t>
            </a:r>
            <a:endParaRPr lang="en-US" altLang="ja-JP" dirty="0"/>
          </a:p>
          <a:p>
            <a:pPr marL="228600" indent="-228600">
              <a:buFont typeface="+mj-lt"/>
              <a:buAutoNum type="arabicPeriod"/>
            </a:pPr>
            <a:r>
              <a:rPr lang="ja-JP" altLang="en-US" dirty="0"/>
              <a:t>＊＊＊＊＊＊＊＊＊＊＊＊＊＊＊＊＊＊＊＊＊＊＊＊＊＊＊＊＊＊＊＊＊＊＊＊＊＊＊＊＊＊＊＊＊＊＊＊＊＊＊＊＊＊＊＊＊＊＊</a:t>
            </a:r>
            <a:endParaRPr lang="en-US" altLang="ja-JP" dirty="0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0442F92F-AA55-4115-8D14-A0987D3D86D4}"/>
              </a:ext>
            </a:extLst>
          </p:cNvPr>
          <p:cNvSpPr/>
          <p:nvPr/>
        </p:nvSpPr>
        <p:spPr>
          <a:xfrm>
            <a:off x="2501870" y="4195213"/>
            <a:ext cx="648072" cy="396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D2BE537C-431F-4ABD-9580-16E376F1AD57}"/>
              </a:ext>
            </a:extLst>
          </p:cNvPr>
          <p:cNvSpPr/>
          <p:nvPr/>
        </p:nvSpPr>
        <p:spPr>
          <a:xfrm>
            <a:off x="7603200" y="4195213"/>
            <a:ext cx="648072" cy="396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25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6764E-B1CF-49BE-82A7-0195C930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06" y="360000"/>
            <a:ext cx="9504000" cy="307777"/>
          </a:xfrm>
        </p:spPr>
        <p:txBody>
          <a:bodyPr/>
          <a:lstStyle/>
          <a:p>
            <a:r>
              <a:rPr kumimoji="1" lang="ja-JP" altLang="en-US" dirty="0"/>
              <a:t>９．将来の価値創造プロセス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0904D5-BC71-47B3-93D4-CA9CE49F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11</a:t>
            </a:fld>
            <a:endParaRPr kumimoji="1" lang="ja-JP" altLang="en-US"/>
          </a:p>
        </p:txBody>
      </p:sp>
      <p:cxnSp>
        <p:nvCxnSpPr>
          <p:cNvPr id="6" name="コネクタ: 曲線 29">
            <a:extLst>
              <a:ext uri="{FF2B5EF4-FFF2-40B4-BE49-F238E27FC236}">
                <a16:creationId xmlns:a16="http://schemas.microsoft.com/office/drawing/2014/main" id="{C4043F7B-7058-4A1D-BD6E-05F8F62E7D26}"/>
              </a:ext>
            </a:extLst>
          </p:cNvPr>
          <p:cNvCxnSpPr>
            <a:cxnSpLocks/>
            <a:endCxn id="66" idx="2"/>
          </p:cNvCxnSpPr>
          <p:nvPr/>
        </p:nvCxnSpPr>
        <p:spPr>
          <a:xfrm flipV="1">
            <a:off x="4115949" y="5938467"/>
            <a:ext cx="0" cy="2394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6A5C0A8-DF06-4DE7-91A1-DACA2975AD25}"/>
              </a:ext>
            </a:extLst>
          </p:cNvPr>
          <p:cNvSpPr/>
          <p:nvPr/>
        </p:nvSpPr>
        <p:spPr>
          <a:xfrm>
            <a:off x="3053820" y="6158370"/>
            <a:ext cx="7044086" cy="11521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989BBA5-FD9B-4768-B1BE-74E34A40E2A8}"/>
              </a:ext>
            </a:extLst>
          </p:cNvPr>
          <p:cNvSpPr/>
          <p:nvPr/>
        </p:nvSpPr>
        <p:spPr>
          <a:xfrm>
            <a:off x="7973648" y="938498"/>
            <a:ext cx="2124258" cy="499997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BBEB6AD-5EB6-4D17-8F67-DA39214EA70F}"/>
              </a:ext>
            </a:extLst>
          </p:cNvPr>
          <p:cNvSpPr/>
          <p:nvPr/>
        </p:nvSpPr>
        <p:spPr>
          <a:xfrm>
            <a:off x="8110697" y="2231987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73CE7CF-2A53-4374-9551-A0208A321637}"/>
              </a:ext>
            </a:extLst>
          </p:cNvPr>
          <p:cNvSpPr/>
          <p:nvPr/>
        </p:nvSpPr>
        <p:spPr>
          <a:xfrm>
            <a:off x="8110697" y="3568890"/>
            <a:ext cx="1850160" cy="7200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A248742-E349-48FD-BBB6-8F3387A4BBA9}"/>
              </a:ext>
            </a:extLst>
          </p:cNvPr>
          <p:cNvSpPr/>
          <p:nvPr/>
        </p:nvSpPr>
        <p:spPr>
          <a:xfrm>
            <a:off x="8110697" y="1177930"/>
            <a:ext cx="185016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顧客提供価値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D72C224-C97C-4E47-964C-CE9F5A826688}"/>
              </a:ext>
            </a:extLst>
          </p:cNvPr>
          <p:cNvSpPr/>
          <p:nvPr/>
        </p:nvSpPr>
        <p:spPr>
          <a:xfrm>
            <a:off x="5513734" y="938498"/>
            <a:ext cx="2124258" cy="499996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AD9580F-E754-458D-AB4B-13119A02E5D3}"/>
              </a:ext>
            </a:extLst>
          </p:cNvPr>
          <p:cNvSpPr/>
          <p:nvPr/>
        </p:nvSpPr>
        <p:spPr>
          <a:xfrm>
            <a:off x="5650783" y="2679366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46A03EF-7E1B-445B-8C53-7CF84BA7418E}"/>
              </a:ext>
            </a:extLst>
          </p:cNvPr>
          <p:cNvSpPr/>
          <p:nvPr/>
        </p:nvSpPr>
        <p:spPr>
          <a:xfrm>
            <a:off x="5650783" y="1177930"/>
            <a:ext cx="1850160" cy="432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商品・事業特徴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4D00277-B07E-430F-B4C4-9F0A61040A81}"/>
              </a:ext>
            </a:extLst>
          </p:cNvPr>
          <p:cNvSpPr/>
          <p:nvPr/>
        </p:nvSpPr>
        <p:spPr>
          <a:xfrm>
            <a:off x="5650783" y="178460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9F8A1B9-8A4F-4CCE-8490-FE1EFA71973C}"/>
              </a:ext>
            </a:extLst>
          </p:cNvPr>
          <p:cNvSpPr/>
          <p:nvPr/>
        </p:nvSpPr>
        <p:spPr>
          <a:xfrm>
            <a:off x="5650783" y="446372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21208BF-8232-42C4-B7B2-BAE3298D86CD}"/>
              </a:ext>
            </a:extLst>
          </p:cNvPr>
          <p:cNvSpPr/>
          <p:nvPr/>
        </p:nvSpPr>
        <p:spPr>
          <a:xfrm>
            <a:off x="5650783" y="3568970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E2DEF17-11AD-44AA-A041-0EBDFB5913D7}"/>
              </a:ext>
            </a:extLst>
          </p:cNvPr>
          <p:cNvSpPr/>
          <p:nvPr/>
        </p:nvSpPr>
        <p:spPr>
          <a:xfrm>
            <a:off x="3053820" y="938499"/>
            <a:ext cx="2124258" cy="280789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0B636E1-0CDC-4A59-8E06-0B7BEFCAB543}"/>
              </a:ext>
            </a:extLst>
          </p:cNvPr>
          <p:cNvSpPr/>
          <p:nvPr/>
        </p:nvSpPr>
        <p:spPr>
          <a:xfrm>
            <a:off x="3190869" y="446372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気さくな人柄で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話しやすい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E44C723-634B-4162-8B60-8082EB8F11CB}"/>
              </a:ext>
            </a:extLst>
          </p:cNvPr>
          <p:cNvSpPr/>
          <p:nvPr/>
        </p:nvSpPr>
        <p:spPr>
          <a:xfrm>
            <a:off x="3190869" y="1177930"/>
            <a:ext cx="1850160" cy="43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組織資産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46219A68-4947-4EF8-BB7E-E91BEC619CF2}"/>
              </a:ext>
            </a:extLst>
          </p:cNvPr>
          <p:cNvSpPr/>
          <p:nvPr/>
        </p:nvSpPr>
        <p:spPr>
          <a:xfrm>
            <a:off x="3190869" y="2679366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DD578875-1A76-45B5-9507-3B6B3D7BE2F1}"/>
              </a:ext>
            </a:extLst>
          </p:cNvPr>
          <p:cNvSpPr/>
          <p:nvPr/>
        </p:nvSpPr>
        <p:spPr>
          <a:xfrm>
            <a:off x="593906" y="938499"/>
            <a:ext cx="2124258" cy="187753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DE72E445-5467-4672-BF45-818252672148}"/>
              </a:ext>
            </a:extLst>
          </p:cNvPr>
          <p:cNvSpPr/>
          <p:nvPr/>
        </p:nvSpPr>
        <p:spPr>
          <a:xfrm>
            <a:off x="730955" y="1177930"/>
            <a:ext cx="1850160" cy="43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経営理念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E4E68BE-630F-4464-A7FE-9539C0AAAD2E}"/>
              </a:ext>
            </a:extLst>
          </p:cNvPr>
          <p:cNvSpPr/>
          <p:nvPr/>
        </p:nvSpPr>
        <p:spPr>
          <a:xfrm>
            <a:off x="5650783" y="6374434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お客様の声の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フィードバック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9CAB2F9D-B8CD-4BDE-BE5B-515E4E7D3854}"/>
              </a:ext>
            </a:extLst>
          </p:cNvPr>
          <p:cNvSpPr/>
          <p:nvPr/>
        </p:nvSpPr>
        <p:spPr>
          <a:xfrm>
            <a:off x="7812957" y="6374434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お客様からの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ご紹介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700C1625-4C1E-4FB7-AF0F-5CB43EA32DA1}"/>
              </a:ext>
            </a:extLst>
          </p:cNvPr>
          <p:cNvSpPr/>
          <p:nvPr/>
        </p:nvSpPr>
        <p:spPr>
          <a:xfrm>
            <a:off x="3488610" y="6518434"/>
            <a:ext cx="1850160" cy="432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お客様からの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フィードバック</a:t>
            </a:r>
          </a:p>
        </p:txBody>
      </p:sp>
      <p:cxnSp>
        <p:nvCxnSpPr>
          <p:cNvPr id="29" name="コネクタ: 曲線 29">
            <a:extLst>
              <a:ext uri="{FF2B5EF4-FFF2-40B4-BE49-F238E27FC236}">
                <a16:creationId xmlns:a16="http://schemas.microsoft.com/office/drawing/2014/main" id="{30A45168-8B27-4D99-B171-F34E618839E3}"/>
              </a:ext>
            </a:extLst>
          </p:cNvPr>
          <p:cNvCxnSpPr>
            <a:cxnSpLocks/>
            <a:stCxn id="46" idx="3"/>
            <a:endCxn id="65" idx="1"/>
          </p:cNvCxnSpPr>
          <p:nvPr/>
        </p:nvCxnSpPr>
        <p:spPr>
          <a:xfrm>
            <a:off x="2581115" y="2144608"/>
            <a:ext cx="61946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コネクタ: 曲線 29">
            <a:extLst>
              <a:ext uri="{FF2B5EF4-FFF2-40B4-BE49-F238E27FC236}">
                <a16:creationId xmlns:a16="http://schemas.microsoft.com/office/drawing/2014/main" id="{0058279E-99B0-4F97-AA14-17CD82F77F58}"/>
              </a:ext>
            </a:extLst>
          </p:cNvPr>
          <p:cNvCxnSpPr>
            <a:cxnSpLocks/>
            <a:stCxn id="21" idx="3"/>
            <a:endCxn id="15" idx="1"/>
          </p:cNvCxnSpPr>
          <p:nvPr/>
        </p:nvCxnSpPr>
        <p:spPr>
          <a:xfrm flipV="1">
            <a:off x="5041029" y="2144608"/>
            <a:ext cx="609754" cy="8947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コネクタ: 曲線 29">
            <a:extLst>
              <a:ext uri="{FF2B5EF4-FFF2-40B4-BE49-F238E27FC236}">
                <a16:creationId xmlns:a16="http://schemas.microsoft.com/office/drawing/2014/main" id="{71407E1A-D3AB-44C1-9312-445801889DFD}"/>
              </a:ext>
            </a:extLst>
          </p:cNvPr>
          <p:cNvCxnSpPr>
            <a:cxnSpLocks/>
            <a:stCxn id="21" idx="3"/>
            <a:endCxn id="13" idx="1"/>
          </p:cNvCxnSpPr>
          <p:nvPr/>
        </p:nvCxnSpPr>
        <p:spPr>
          <a:xfrm>
            <a:off x="5041029" y="3039366"/>
            <a:ext cx="60975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コネクタ: 曲線 29">
            <a:extLst>
              <a:ext uri="{FF2B5EF4-FFF2-40B4-BE49-F238E27FC236}">
                <a16:creationId xmlns:a16="http://schemas.microsoft.com/office/drawing/2014/main" id="{17A8C808-F045-4B2A-AFF8-0067CA0781AE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>
            <a:off x="7637992" y="3438483"/>
            <a:ext cx="33565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コネクタ: 曲線 29">
            <a:extLst>
              <a:ext uri="{FF2B5EF4-FFF2-40B4-BE49-F238E27FC236}">
                <a16:creationId xmlns:a16="http://schemas.microsoft.com/office/drawing/2014/main" id="{ED633BA7-35A1-4CFD-903A-9AC96E4DB921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035777" y="5938468"/>
            <a:ext cx="0" cy="2199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コネクタ: 曲線 29">
            <a:extLst>
              <a:ext uri="{FF2B5EF4-FFF2-40B4-BE49-F238E27FC236}">
                <a16:creationId xmlns:a16="http://schemas.microsoft.com/office/drawing/2014/main" id="{32E05C0A-891B-4084-AB53-8D6F813CEE30}"/>
              </a:ext>
            </a:extLst>
          </p:cNvPr>
          <p:cNvCxnSpPr>
            <a:cxnSpLocks/>
            <a:stCxn id="7" idx="1"/>
            <a:endCxn id="49" idx="2"/>
          </p:cNvCxnSpPr>
          <p:nvPr/>
        </p:nvCxnSpPr>
        <p:spPr>
          <a:xfrm flipH="1" flipV="1">
            <a:off x="1656035" y="5940077"/>
            <a:ext cx="1397785" cy="79435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コネクタ: 曲線 29">
            <a:extLst>
              <a:ext uri="{FF2B5EF4-FFF2-40B4-BE49-F238E27FC236}">
                <a16:creationId xmlns:a16="http://schemas.microsoft.com/office/drawing/2014/main" id="{6BF0B909-A626-4101-8233-0D953B0D7E22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2718164" y="3928970"/>
            <a:ext cx="293261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コネクタ: 曲線 29">
            <a:extLst>
              <a:ext uri="{FF2B5EF4-FFF2-40B4-BE49-F238E27FC236}">
                <a16:creationId xmlns:a16="http://schemas.microsoft.com/office/drawing/2014/main" id="{8776A78E-3CCF-4A68-9627-D523F8A324DD}"/>
              </a:ext>
            </a:extLst>
          </p:cNvPr>
          <p:cNvCxnSpPr>
            <a:cxnSpLocks/>
            <a:stCxn id="21" idx="3"/>
            <a:endCxn id="17" idx="1"/>
          </p:cNvCxnSpPr>
          <p:nvPr/>
        </p:nvCxnSpPr>
        <p:spPr>
          <a:xfrm>
            <a:off x="5041029" y="3039366"/>
            <a:ext cx="609754" cy="8896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コネクタ: 曲線 29">
            <a:extLst>
              <a:ext uri="{FF2B5EF4-FFF2-40B4-BE49-F238E27FC236}">
                <a16:creationId xmlns:a16="http://schemas.microsoft.com/office/drawing/2014/main" id="{2A905ABA-36AD-441F-BA72-CDB9610C6375}"/>
              </a:ext>
            </a:extLst>
          </p:cNvPr>
          <p:cNvCxnSpPr>
            <a:cxnSpLocks/>
            <a:stCxn id="66" idx="3"/>
            <a:endCxn id="17" idx="1"/>
          </p:cNvCxnSpPr>
          <p:nvPr/>
        </p:nvCxnSpPr>
        <p:spPr>
          <a:xfrm flipV="1">
            <a:off x="5178078" y="3928970"/>
            <a:ext cx="472705" cy="10907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DC971E7C-346D-4C06-89D4-4D9779EE2D33}"/>
              </a:ext>
            </a:extLst>
          </p:cNvPr>
          <p:cNvSpPr/>
          <p:nvPr/>
        </p:nvSpPr>
        <p:spPr>
          <a:xfrm>
            <a:off x="730955" y="178460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DCA0EC7A-A04F-41A8-A3F0-FEC272246CB8}"/>
              </a:ext>
            </a:extLst>
          </p:cNvPr>
          <p:cNvSpPr/>
          <p:nvPr/>
        </p:nvSpPr>
        <p:spPr>
          <a:xfrm>
            <a:off x="593906" y="3039365"/>
            <a:ext cx="2124258" cy="290071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A0E8C567-3BEE-4215-82A1-4B65C5A00A49}"/>
              </a:ext>
            </a:extLst>
          </p:cNvPr>
          <p:cNvSpPr/>
          <p:nvPr/>
        </p:nvSpPr>
        <p:spPr>
          <a:xfrm>
            <a:off x="730955" y="3278796"/>
            <a:ext cx="1850160" cy="43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人的資産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F05781BD-2EF1-42BA-A4D4-23550249846C}"/>
              </a:ext>
            </a:extLst>
          </p:cNvPr>
          <p:cNvSpPr/>
          <p:nvPr/>
        </p:nvSpPr>
        <p:spPr>
          <a:xfrm>
            <a:off x="730955" y="3883775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cxnSp>
        <p:nvCxnSpPr>
          <p:cNvPr id="56" name="コネクタ: 曲線 29">
            <a:extLst>
              <a:ext uri="{FF2B5EF4-FFF2-40B4-BE49-F238E27FC236}">
                <a16:creationId xmlns:a16="http://schemas.microsoft.com/office/drawing/2014/main" id="{3B52E1FE-340C-4AF0-AB5A-3CA6372F3418}"/>
              </a:ext>
            </a:extLst>
          </p:cNvPr>
          <p:cNvCxnSpPr>
            <a:cxnSpLocks/>
            <a:stCxn id="22" idx="2"/>
            <a:endCxn id="49" idx="0"/>
          </p:cNvCxnSpPr>
          <p:nvPr/>
        </p:nvCxnSpPr>
        <p:spPr>
          <a:xfrm>
            <a:off x="1656035" y="2816038"/>
            <a:ext cx="0" cy="22332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787635C8-7636-425D-9830-BFBED2129FD0}"/>
              </a:ext>
            </a:extLst>
          </p:cNvPr>
          <p:cNvSpPr/>
          <p:nvPr/>
        </p:nvSpPr>
        <p:spPr>
          <a:xfrm>
            <a:off x="3200576" y="178460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52115A38-41C9-46F5-A21C-FB64E18FCAB5}"/>
              </a:ext>
            </a:extLst>
          </p:cNvPr>
          <p:cNvSpPr/>
          <p:nvPr/>
        </p:nvSpPr>
        <p:spPr>
          <a:xfrm>
            <a:off x="3053820" y="4100902"/>
            <a:ext cx="2124258" cy="183756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D1B3EF2C-5E24-4343-A677-DFC7127CDDB1}"/>
              </a:ext>
            </a:extLst>
          </p:cNvPr>
          <p:cNvSpPr/>
          <p:nvPr/>
        </p:nvSpPr>
        <p:spPr>
          <a:xfrm>
            <a:off x="3190869" y="4340334"/>
            <a:ext cx="1850160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関係資産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8DBF9E85-42A8-4B94-A83D-1667BFE8434B}"/>
              </a:ext>
            </a:extLst>
          </p:cNvPr>
          <p:cNvSpPr/>
          <p:nvPr/>
        </p:nvSpPr>
        <p:spPr>
          <a:xfrm>
            <a:off x="3190869" y="4954739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2308FAC4-5F03-479A-9D1A-78E152CFD529}"/>
              </a:ext>
            </a:extLst>
          </p:cNvPr>
          <p:cNvSpPr/>
          <p:nvPr/>
        </p:nvSpPr>
        <p:spPr>
          <a:xfrm>
            <a:off x="730955" y="4954739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cxnSp>
        <p:nvCxnSpPr>
          <p:cNvPr id="91" name="コネクタ: 曲線 29">
            <a:extLst>
              <a:ext uri="{FF2B5EF4-FFF2-40B4-BE49-F238E27FC236}">
                <a16:creationId xmlns:a16="http://schemas.microsoft.com/office/drawing/2014/main" id="{8A5D844F-C9AE-43E9-BBB8-B9B7CC8D587B}"/>
              </a:ext>
            </a:extLst>
          </p:cNvPr>
          <p:cNvCxnSpPr>
            <a:cxnSpLocks/>
            <a:stCxn id="65" idx="3"/>
            <a:endCxn id="15" idx="1"/>
          </p:cNvCxnSpPr>
          <p:nvPr/>
        </p:nvCxnSpPr>
        <p:spPr>
          <a:xfrm>
            <a:off x="5050736" y="2144608"/>
            <a:ext cx="60004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コネクタ: 曲線 29">
            <a:extLst>
              <a:ext uri="{FF2B5EF4-FFF2-40B4-BE49-F238E27FC236}">
                <a16:creationId xmlns:a16="http://schemas.microsoft.com/office/drawing/2014/main" id="{FE4E5482-D594-440B-908B-5C7B2AB14CA3}"/>
              </a:ext>
            </a:extLst>
          </p:cNvPr>
          <p:cNvCxnSpPr>
            <a:cxnSpLocks/>
            <a:stCxn id="79" idx="3"/>
            <a:endCxn id="70" idx="1"/>
          </p:cNvCxnSpPr>
          <p:nvPr/>
        </p:nvCxnSpPr>
        <p:spPr>
          <a:xfrm>
            <a:off x="2581115" y="5314739"/>
            <a:ext cx="60975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C0BE00B-CD16-49F9-A813-57EC52601EBF}"/>
              </a:ext>
            </a:extLst>
          </p:cNvPr>
          <p:cNvSpPr/>
          <p:nvPr/>
        </p:nvSpPr>
        <p:spPr>
          <a:xfrm>
            <a:off x="8110697" y="3292595"/>
            <a:ext cx="1850160" cy="215444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エンドユーザ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7AC9256-79B6-4DFF-9D82-BCFECFB56241}"/>
              </a:ext>
            </a:extLst>
          </p:cNvPr>
          <p:cNvSpPr/>
          <p:nvPr/>
        </p:nvSpPr>
        <p:spPr>
          <a:xfrm>
            <a:off x="8110697" y="1927086"/>
            <a:ext cx="1850160" cy="215444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得意先</a:t>
            </a:r>
          </a:p>
        </p:txBody>
      </p:sp>
      <p:graphicFrame>
        <p:nvGraphicFramePr>
          <p:cNvPr id="51" name="表 50">
            <a:extLst>
              <a:ext uri="{FF2B5EF4-FFF2-40B4-BE49-F238E27FC236}">
                <a16:creationId xmlns:a16="http://schemas.microsoft.com/office/drawing/2014/main" id="{98EC5BE0-C3A9-411C-B8E9-037BE7766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45101"/>
              </p:ext>
            </p:extLst>
          </p:nvPr>
        </p:nvGraphicFramePr>
        <p:xfrm>
          <a:off x="4373798" y="339835"/>
          <a:ext cx="5436604" cy="34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37">
                  <a:extLst>
                    <a:ext uri="{9D8B030D-6E8A-4147-A177-3AD203B41FA5}">
                      <a16:colId xmlns:a16="http://schemas.microsoft.com/office/drawing/2014/main" val="556717494"/>
                    </a:ext>
                  </a:extLst>
                </a:gridCol>
                <a:gridCol w="4881067">
                  <a:extLst>
                    <a:ext uri="{9D8B030D-6E8A-4147-A177-3AD203B41FA5}">
                      <a16:colId xmlns:a16="http://schemas.microsoft.com/office/drawing/2014/main" val="2433391719"/>
                    </a:ext>
                  </a:extLst>
                </a:gridCol>
              </a:tblGrid>
              <a:tr h="347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キャッチ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フレーズ</a:t>
                      </a:r>
                    </a:p>
                  </a:txBody>
                  <a:tcPr marL="53400" marR="53400" marT="26699" marB="2669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3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73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F65FA-EDB3-47D4-9197-F11965DD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10. </a:t>
            </a:r>
            <a:r>
              <a:rPr kumimoji="1" lang="ja-JP" altLang="en-US" dirty="0"/>
              <a:t>アクションプランと</a:t>
            </a:r>
            <a:r>
              <a:rPr kumimoji="1" lang="en-US" altLang="ja-JP" dirty="0"/>
              <a:t>KPI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A089F2-38BB-47CA-98AD-90E64F80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FA6D8D6-2816-499E-A5BC-1D81884B1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95442"/>
              </p:ext>
            </p:extLst>
          </p:nvPr>
        </p:nvGraphicFramePr>
        <p:xfrm>
          <a:off x="593906" y="938498"/>
          <a:ext cx="9504000" cy="6107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67758635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82407467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500564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58911072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02422952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720057825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99177546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86582926"/>
                    </a:ext>
                  </a:extLst>
                </a:gridCol>
              </a:tblGrid>
              <a:tr h="213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実施事項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推進担当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実施内容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現状値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目標値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実施によって期待する成果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時期・期限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3628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442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11607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38892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6058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16844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82743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61457"/>
                  </a:ext>
                </a:extLst>
              </a:tr>
              <a:tr h="731518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554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6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84CD4DA-0C42-4F50-8E0E-4501588B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C568-0E0D-4DDE-8244-8234C8E8D8E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E2A413B-C65B-40D6-9DE2-AE73E69B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00" y="360000"/>
            <a:ext cx="9504000" cy="332192"/>
          </a:xfrm>
        </p:spPr>
        <p:txBody>
          <a:bodyPr>
            <a:normAutofit/>
          </a:bodyPr>
          <a:lstStyle/>
          <a:p>
            <a:r>
              <a:rPr lang="en-US" altLang="ja-JP" dirty="0"/>
              <a:t>11 .</a:t>
            </a:r>
            <a:r>
              <a:rPr kumimoji="1" lang="ja-JP" altLang="en-US" dirty="0"/>
              <a:t>数値計画（例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7823E07-F45F-44C9-BA24-464F8CF8B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69971"/>
              </p:ext>
            </p:extLst>
          </p:nvPr>
        </p:nvGraphicFramePr>
        <p:xfrm>
          <a:off x="593999" y="939600"/>
          <a:ext cx="9764856" cy="598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428">
                  <a:extLst>
                    <a:ext uri="{9D8B030D-6E8A-4147-A177-3AD203B41FA5}">
                      <a16:colId xmlns:a16="http://schemas.microsoft.com/office/drawing/2014/main" val="625065858"/>
                    </a:ext>
                  </a:extLst>
                </a:gridCol>
                <a:gridCol w="2007107">
                  <a:extLst>
                    <a:ext uri="{9D8B030D-6E8A-4147-A177-3AD203B41FA5}">
                      <a16:colId xmlns:a16="http://schemas.microsoft.com/office/drawing/2014/main" val="3385278296"/>
                    </a:ext>
                  </a:extLst>
                </a:gridCol>
                <a:gridCol w="2007107">
                  <a:extLst>
                    <a:ext uri="{9D8B030D-6E8A-4147-A177-3AD203B41FA5}">
                      <a16:colId xmlns:a16="http://schemas.microsoft.com/office/drawing/2014/main" val="890890448"/>
                    </a:ext>
                  </a:extLst>
                </a:gridCol>
                <a:gridCol w="2007107">
                  <a:extLst>
                    <a:ext uri="{9D8B030D-6E8A-4147-A177-3AD203B41FA5}">
                      <a16:colId xmlns:a16="http://schemas.microsoft.com/office/drawing/2014/main" val="2127514799"/>
                    </a:ext>
                  </a:extLst>
                </a:gridCol>
                <a:gridCol w="2007107">
                  <a:extLst>
                    <a:ext uri="{9D8B030D-6E8A-4147-A177-3AD203B41FA5}">
                      <a16:colId xmlns:a16="http://schemas.microsoft.com/office/drawing/2014/main" val="3437066057"/>
                    </a:ext>
                  </a:extLst>
                </a:gridCol>
              </a:tblGrid>
              <a:tr h="662817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856" marR="38856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直近期末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年後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年後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年後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611818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売上高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200817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売上原価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233900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売上総利益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771849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販売費及び一般管理費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823816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営業利益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415848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営業外損益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321209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経常利益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372158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法人税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43469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減価償却費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385240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簡易キャッシュフロー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532640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借入金残高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295443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債務償還年数</a:t>
                      </a:r>
                    </a:p>
                  </a:txBody>
                  <a:tcPr marL="38856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77712" marB="77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282957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0A4A1E-B438-46C1-95E0-DBF8B5BA0232}"/>
              </a:ext>
            </a:extLst>
          </p:cNvPr>
          <p:cNvSpPr/>
          <p:nvPr/>
        </p:nvSpPr>
        <p:spPr>
          <a:xfrm>
            <a:off x="4763009" y="389671"/>
            <a:ext cx="5928804" cy="389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432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簡易キャッシュフロー＝経常利益－法人税＋減価償却費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432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債務償還年数　　　　＝借入金残高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簡易キャッシュフロー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405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7823E07-F45F-44C9-BA24-464F8CF8B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81105"/>
              </p:ext>
            </p:extLst>
          </p:nvPr>
        </p:nvGraphicFramePr>
        <p:xfrm>
          <a:off x="594000" y="939600"/>
          <a:ext cx="9756462" cy="5871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02">
                  <a:extLst>
                    <a:ext uri="{9D8B030D-6E8A-4147-A177-3AD203B41FA5}">
                      <a16:colId xmlns:a16="http://schemas.microsoft.com/office/drawing/2014/main" val="62506585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609225659"/>
                    </a:ext>
                  </a:extLst>
                </a:gridCol>
                <a:gridCol w="2007223">
                  <a:extLst>
                    <a:ext uri="{9D8B030D-6E8A-4147-A177-3AD203B41FA5}">
                      <a16:colId xmlns:a16="http://schemas.microsoft.com/office/drawing/2014/main" val="3385278296"/>
                    </a:ext>
                  </a:extLst>
                </a:gridCol>
                <a:gridCol w="2007223">
                  <a:extLst>
                    <a:ext uri="{9D8B030D-6E8A-4147-A177-3AD203B41FA5}">
                      <a16:colId xmlns:a16="http://schemas.microsoft.com/office/drawing/2014/main" val="890890448"/>
                    </a:ext>
                  </a:extLst>
                </a:gridCol>
                <a:gridCol w="2007223">
                  <a:extLst>
                    <a:ext uri="{9D8B030D-6E8A-4147-A177-3AD203B41FA5}">
                      <a16:colId xmlns:a16="http://schemas.microsoft.com/office/drawing/2014/main" val="2127514799"/>
                    </a:ext>
                  </a:extLst>
                </a:gridCol>
                <a:gridCol w="2007223">
                  <a:extLst>
                    <a:ext uri="{9D8B030D-6E8A-4147-A177-3AD203B41FA5}">
                      <a16:colId xmlns:a16="http://schemas.microsoft.com/office/drawing/2014/main" val="3437066057"/>
                    </a:ext>
                  </a:extLst>
                </a:gridCol>
              </a:tblGrid>
              <a:tr h="643993">
                <a:tc gridSpan="2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856" marR="38856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直近期末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年後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年後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年後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  年　月期）</a:t>
                      </a:r>
                    </a:p>
                  </a:txBody>
                  <a:tcPr marL="0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611818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売上高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200817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変動費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233900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粗利益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771849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粗利率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881887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固定費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823816"/>
                  </a:ext>
                </a:extLst>
              </a:tr>
              <a:tr h="373369">
                <a:tc rowSpan="2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人件費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415848"/>
                  </a:ext>
                </a:extLst>
              </a:tr>
              <a:tr h="373369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0" marT="72000" marB="7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321209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支払利息等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85116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経常利益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372158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法人税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43469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減価償却費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385240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簡易キャッシュフロー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532640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借入金残高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295443"/>
                  </a:ext>
                </a:extLst>
              </a:tr>
              <a:tr h="373369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債務償還年数</a:t>
                      </a:r>
                    </a:p>
                  </a:txBody>
                  <a:tcPr marL="38856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712" marR="0" marT="38856" marB="388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28295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84CD4DA-0C42-4F50-8E0E-4501588B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C568-0E0D-4DDE-8244-8234C8E8D8E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E2A413B-C65B-40D6-9DE2-AE73E69B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00" y="360000"/>
            <a:ext cx="9504000" cy="332192"/>
          </a:xfrm>
        </p:spPr>
        <p:txBody>
          <a:bodyPr>
            <a:normAutofit/>
          </a:bodyPr>
          <a:lstStyle/>
          <a:p>
            <a:r>
              <a:rPr lang="en-US" altLang="ja-JP" dirty="0"/>
              <a:t>11 .</a:t>
            </a:r>
            <a:r>
              <a:rPr kumimoji="1" lang="ja-JP" altLang="en-US" dirty="0"/>
              <a:t>数値計画（例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7D74F0-821A-4B25-AEED-A9E2E1A842F5}"/>
              </a:ext>
            </a:extLst>
          </p:cNvPr>
          <p:cNvSpPr/>
          <p:nvPr/>
        </p:nvSpPr>
        <p:spPr>
          <a:xfrm>
            <a:off x="4763009" y="389671"/>
            <a:ext cx="5928804" cy="389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432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簡易キャッシュフロー＝経常利益－法人税＋減価償却費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432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債務償還年数　　　　＝借入金残高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簡易キャッシュフロー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434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BD3982-6425-4006-8F09-0597C65604CE}"/>
              </a:ext>
            </a:extLst>
          </p:cNvPr>
          <p:cNvSpPr/>
          <p:nvPr/>
        </p:nvSpPr>
        <p:spPr>
          <a:xfrm>
            <a:off x="593906" y="933330"/>
            <a:ext cx="7272280" cy="63082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871D8EA-CFA1-4A6C-8BD5-938E4DF4F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12. </a:t>
            </a:r>
            <a:r>
              <a:rPr lang="ja-JP" altLang="en-US" dirty="0"/>
              <a:t>スタッフ紹介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1887D6-D538-4D46-8B8D-D75EC917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B639FFA4-CAAB-4EFA-9959-59A3B229CDB9}"/>
              </a:ext>
            </a:extLst>
          </p:cNvPr>
          <p:cNvSpPr txBox="1">
            <a:spLocks/>
          </p:cNvSpPr>
          <p:nvPr/>
        </p:nvSpPr>
        <p:spPr>
          <a:xfrm>
            <a:off x="7866186" y="933330"/>
            <a:ext cx="2231770" cy="630826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108000" tIns="72000" rIns="72000" bIns="72000" rtlCol="0">
            <a:no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r>
              <a:rPr lang="ja-JP" altLang="en-US"/>
              <a:t>＊＊＊</a:t>
            </a:r>
            <a:endParaRPr lang="en-US" altLang="ja-JP" dirty="0"/>
          </a:p>
          <a:p>
            <a:pPr indent="174625"/>
            <a:endParaRPr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98C988D-2F1D-45E4-A407-11825E85577F}"/>
              </a:ext>
            </a:extLst>
          </p:cNvPr>
          <p:cNvSpPr/>
          <p:nvPr/>
        </p:nvSpPr>
        <p:spPr>
          <a:xfrm>
            <a:off x="8112446" y="4715941"/>
            <a:ext cx="1476164" cy="21242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社員紹介文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などを記載する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79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F6955-1EC8-46B7-97F3-4EAD837B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13. </a:t>
            </a:r>
            <a:r>
              <a:rPr lang="ja-JP" altLang="en-US" dirty="0"/>
              <a:t>企業概要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3530DDD0-F21D-4472-97C2-FF417A4D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52408"/>
              </p:ext>
            </p:extLst>
          </p:nvPr>
        </p:nvGraphicFramePr>
        <p:xfrm>
          <a:off x="593725" y="938213"/>
          <a:ext cx="4464050" cy="63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53">
                  <a:extLst>
                    <a:ext uri="{9D8B030D-6E8A-4147-A177-3AD203B41FA5}">
                      <a16:colId xmlns:a16="http://schemas.microsoft.com/office/drawing/2014/main" val="1000926418"/>
                    </a:ext>
                  </a:extLst>
                </a:gridCol>
                <a:gridCol w="3564297">
                  <a:extLst>
                    <a:ext uri="{9D8B030D-6E8A-4147-A177-3AD203B41FA5}">
                      <a16:colId xmlns:a16="http://schemas.microsoft.com/office/drawing/2014/main" val="3478798895"/>
                    </a:ext>
                  </a:extLst>
                </a:gridCol>
              </a:tblGrid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337974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903795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創業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884797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設立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280909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資本金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687803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96992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年商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919884"/>
                  </a:ext>
                </a:extLst>
              </a:tr>
              <a:tr h="6295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666456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14223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600478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208416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社員数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179868"/>
                  </a:ext>
                </a:extLst>
              </a:tr>
              <a:tr h="3761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登録・免許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387009"/>
                  </a:ext>
                </a:extLst>
              </a:tr>
              <a:tr h="11860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主要得意先</a:t>
                      </a:r>
                    </a:p>
                  </a:txBody>
                  <a:tcPr marL="7200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182394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057EC2-0726-4E7A-9B9F-FB63AC54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D67FF068-28D0-487B-9C77-237B6C66976A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673312534"/>
              </p:ext>
            </p:extLst>
          </p:nvPr>
        </p:nvGraphicFramePr>
        <p:xfrm>
          <a:off x="5634038" y="963577"/>
          <a:ext cx="446405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8">
                  <a:extLst>
                    <a:ext uri="{9D8B030D-6E8A-4147-A177-3AD203B41FA5}">
                      <a16:colId xmlns:a16="http://schemas.microsoft.com/office/drawing/2014/main" val="1803924052"/>
                    </a:ext>
                  </a:extLst>
                </a:gridCol>
                <a:gridCol w="3492042">
                  <a:extLst>
                    <a:ext uri="{9D8B030D-6E8A-4147-A177-3AD203B41FA5}">
                      <a16:colId xmlns:a16="http://schemas.microsoft.com/office/drawing/2014/main" val="17872683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沿革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64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77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818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84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05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6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52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84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23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481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51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37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91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899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774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855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49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3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044FE-32C5-4506-9A02-3B648D6D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１．代表挨拶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5D61C7E-AE38-4B97-BFC3-AFD648F9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06" y="938498"/>
            <a:ext cx="4464000" cy="6408000"/>
          </a:xfrm>
        </p:spPr>
        <p:txBody>
          <a:bodyPr/>
          <a:lstStyle/>
          <a:p>
            <a:pPr indent="174625"/>
            <a:r>
              <a:rPr lang="ja-JP" altLang="en-US" dirty="0"/>
              <a:t>＊＊＊＊＊＊＊＊＊＊＊＊＊＊＊＊＊＊＊＊＊＊＊＊＊＊＊＊＊＊</a:t>
            </a:r>
            <a:r>
              <a:rPr kumimoji="1" lang="ja-JP" altLang="en-US" dirty="0"/>
              <a:t>＊＊＊＊＊＊＊＊＊＊＊＊＊＊＊＊＊＊＊＊＊＊＊＊＊＊＊＊＊＊</a:t>
            </a:r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r>
              <a:rPr lang="en-US" altLang="ja-JP" dirty="0"/>
              <a:t>	2017</a:t>
            </a:r>
            <a:r>
              <a:rPr lang="ja-JP" altLang="en-US" dirty="0"/>
              <a:t>年＊＊月＊＊日</a:t>
            </a:r>
            <a:endParaRPr lang="en-US" altLang="ja-JP" dirty="0"/>
          </a:p>
          <a:p>
            <a:pPr indent="174625"/>
            <a:r>
              <a:rPr lang="en-US" altLang="ja-JP" dirty="0"/>
              <a:t>		</a:t>
            </a:r>
            <a:r>
              <a:rPr lang="ja-JP" altLang="en-US" dirty="0"/>
              <a:t>＊＊＊＊＊＊＊＊＊株式会社　</a:t>
            </a:r>
            <a:endParaRPr lang="en-US" altLang="ja-JP" dirty="0"/>
          </a:p>
          <a:p>
            <a:pPr indent="174625"/>
            <a:r>
              <a:rPr lang="en-US" altLang="ja-JP" dirty="0"/>
              <a:t>		</a:t>
            </a:r>
            <a:r>
              <a:rPr lang="ja-JP" altLang="en-US" dirty="0"/>
              <a:t>代表取締役　＊＊＊＊＊＊</a:t>
            </a:r>
            <a:endParaRPr lang="en-US" altLang="ja-JP" dirty="0"/>
          </a:p>
          <a:p>
            <a:pPr indent="174625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14C1D1-1974-4232-8811-0803B839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3200" y="360000"/>
            <a:ext cx="2494756" cy="136961"/>
          </a:xfrm>
        </p:spPr>
        <p:txBody>
          <a:bodyPr/>
          <a:lstStyle/>
          <a:p>
            <a:fld id="{7C6CFFF2-8AF0-402A-8577-0A872A83757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3ED02B-86A7-4CB9-9396-0C9FEF753C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3956" y="938498"/>
            <a:ext cx="4464000" cy="3115920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経営理念</a:t>
            </a:r>
            <a:endParaRPr lang="en-US" altLang="ja-JP" sz="1400" dirty="0"/>
          </a:p>
          <a:p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89D93D-37F7-441F-B8A8-B6C076030519}"/>
              </a:ext>
            </a:extLst>
          </p:cNvPr>
          <p:cNvSpPr/>
          <p:nvPr/>
        </p:nvSpPr>
        <p:spPr>
          <a:xfrm>
            <a:off x="5633956" y="4325140"/>
            <a:ext cx="446400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代表者写真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F9D1B2B-8168-46E7-894C-7A9EF3A95782}"/>
              </a:ext>
            </a:extLst>
          </p:cNvPr>
          <p:cNvSpPr/>
          <p:nvPr/>
        </p:nvSpPr>
        <p:spPr>
          <a:xfrm>
            <a:off x="1232585" y="1727609"/>
            <a:ext cx="3330642" cy="21242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知的資産経営の取組目的、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今後目指すビジョン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などを記載する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921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044FE-32C5-4506-9A02-3B648D6D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１．代表挨拶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5D61C7E-AE38-4B97-BFC3-AFD648F9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06" y="938498"/>
            <a:ext cx="6660212" cy="3016190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indent="174625"/>
            <a:r>
              <a:rPr lang="ja-JP" altLang="en-US" dirty="0"/>
              <a:t>＊＊＊＊＊＊＊＊＊＊＊＊＊＊＊＊＊＊＊＊＊＊＊＊＊＊＊＊＊＊</a:t>
            </a:r>
            <a:r>
              <a:rPr kumimoji="1" lang="ja-JP" altLang="en-US" dirty="0"/>
              <a:t>＊＊＊＊＊＊＊＊＊＊＊＊＊＊＊＊＊＊＊＊＊＊＊＊＊＊＊＊＊＊</a:t>
            </a:r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r>
              <a:rPr lang="en-US" altLang="ja-JP" dirty="0"/>
              <a:t>	2017</a:t>
            </a:r>
            <a:r>
              <a:rPr lang="ja-JP" altLang="en-US" dirty="0"/>
              <a:t>年＊＊月＊＊日</a:t>
            </a:r>
            <a:r>
              <a:rPr lang="en-US" altLang="ja-JP" dirty="0"/>
              <a:t>	</a:t>
            </a:r>
            <a:r>
              <a:rPr lang="ja-JP" altLang="en-US" dirty="0"/>
              <a:t>＊＊＊＊＊＊＊＊＊株式会社　</a:t>
            </a:r>
            <a:r>
              <a:rPr lang="en-US" altLang="ja-JP" dirty="0"/>
              <a:t>	</a:t>
            </a:r>
            <a:r>
              <a:rPr lang="ja-JP" altLang="en-US" dirty="0"/>
              <a:t>代表取締役　＊＊＊＊＊＊</a:t>
            </a:r>
            <a:endParaRPr lang="en-US" altLang="ja-JP" dirty="0"/>
          </a:p>
          <a:p>
            <a:pPr indent="174625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14C1D1-1974-4232-8811-0803B839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89D93D-37F7-441F-B8A8-B6C076030519}"/>
              </a:ext>
            </a:extLst>
          </p:cNvPr>
          <p:cNvSpPr/>
          <p:nvPr/>
        </p:nvSpPr>
        <p:spPr>
          <a:xfrm>
            <a:off x="7603200" y="4220241"/>
            <a:ext cx="2494756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後継者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80FF0F-DE1D-4862-A574-F2CF19E85F6F}"/>
              </a:ext>
            </a:extLst>
          </p:cNvPr>
          <p:cNvSpPr/>
          <p:nvPr/>
        </p:nvSpPr>
        <p:spPr>
          <a:xfrm>
            <a:off x="7603200" y="933330"/>
            <a:ext cx="2494756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代表者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4">
            <a:extLst>
              <a:ext uri="{FF2B5EF4-FFF2-40B4-BE49-F238E27FC236}">
                <a16:creationId xmlns:a16="http://schemas.microsoft.com/office/drawing/2014/main" id="{55E55569-425B-4875-800F-D4177EBB4057}"/>
              </a:ext>
            </a:extLst>
          </p:cNvPr>
          <p:cNvSpPr txBox="1">
            <a:spLocks/>
          </p:cNvSpPr>
          <p:nvPr/>
        </p:nvSpPr>
        <p:spPr>
          <a:xfrm>
            <a:off x="593906" y="4225409"/>
            <a:ext cx="6660212" cy="30161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108000" tIns="72000" rIns="72000" bIns="72000" rtlCol="0">
            <a:no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25"/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r>
              <a:rPr lang="en-US" altLang="ja-JP" dirty="0"/>
              <a:t>	2017</a:t>
            </a:r>
            <a:r>
              <a:rPr lang="ja-JP" altLang="en-US" dirty="0"/>
              <a:t>年＊＊月＊＊日</a:t>
            </a:r>
            <a:r>
              <a:rPr lang="en-US" altLang="ja-JP" dirty="0"/>
              <a:t>	</a:t>
            </a:r>
            <a:r>
              <a:rPr lang="ja-JP" altLang="en-US" dirty="0"/>
              <a:t>＊＊＊＊＊＊＊＊＊株式会社　</a:t>
            </a:r>
            <a:r>
              <a:rPr lang="en-US" altLang="ja-JP" dirty="0"/>
              <a:t>	</a:t>
            </a:r>
            <a:r>
              <a:rPr lang="ja-JP" altLang="en-US" dirty="0"/>
              <a:t>＊＊＊＊＊＊</a:t>
            </a:r>
            <a:endParaRPr lang="en-US" altLang="ja-JP" dirty="0"/>
          </a:p>
          <a:p>
            <a:pPr indent="174625"/>
            <a:endParaRPr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F9D1B2B-8168-46E7-894C-7A9EF3A95782}"/>
              </a:ext>
            </a:extLst>
          </p:cNvPr>
          <p:cNvSpPr/>
          <p:nvPr/>
        </p:nvSpPr>
        <p:spPr>
          <a:xfrm>
            <a:off x="3185666" y="1079537"/>
            <a:ext cx="3330642" cy="21242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知的資産経営の取組目的、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今後目指すビジョン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などを記載する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103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044FE-32C5-4506-9A02-3B648D6D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１．代表挨拶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5D61C7E-AE38-4B97-BFC3-AFD648F9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06" y="938498"/>
            <a:ext cx="6660212" cy="3016190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indent="174625"/>
            <a:r>
              <a:rPr lang="ja-JP" altLang="en-US" dirty="0"/>
              <a:t>＊＊＊＊＊＊＊＊＊＊＊＊＊＊＊＊＊＊＊＊＊＊＊＊＊＊＊＊＊＊</a:t>
            </a:r>
            <a:r>
              <a:rPr kumimoji="1" lang="ja-JP" altLang="en-US" dirty="0"/>
              <a:t>＊＊＊＊＊＊＊＊＊＊＊＊＊＊＊＊＊＊＊＊＊＊＊＊＊＊＊＊＊＊</a:t>
            </a:r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r>
              <a:rPr lang="en-US" altLang="ja-JP" dirty="0"/>
              <a:t>	2017</a:t>
            </a:r>
            <a:r>
              <a:rPr lang="ja-JP" altLang="en-US" dirty="0"/>
              <a:t>年＊＊月＊＊日</a:t>
            </a:r>
            <a:r>
              <a:rPr lang="en-US" altLang="ja-JP" dirty="0"/>
              <a:t>	</a:t>
            </a:r>
            <a:r>
              <a:rPr lang="ja-JP" altLang="en-US" dirty="0"/>
              <a:t>＊＊＊＊＊＊＊＊＊株式会社　</a:t>
            </a:r>
            <a:r>
              <a:rPr lang="en-US" altLang="ja-JP" dirty="0"/>
              <a:t>	</a:t>
            </a:r>
            <a:r>
              <a:rPr lang="ja-JP" altLang="en-US" dirty="0"/>
              <a:t>代表取締役　＊＊＊＊＊＊</a:t>
            </a:r>
            <a:endParaRPr lang="en-US" altLang="ja-JP" dirty="0"/>
          </a:p>
          <a:p>
            <a:pPr indent="174625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14C1D1-1974-4232-8811-0803B839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89D93D-37F7-441F-B8A8-B6C076030519}"/>
              </a:ext>
            </a:extLst>
          </p:cNvPr>
          <p:cNvSpPr/>
          <p:nvPr/>
        </p:nvSpPr>
        <p:spPr>
          <a:xfrm>
            <a:off x="593906" y="4220241"/>
            <a:ext cx="2494756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後継者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80FF0F-DE1D-4862-A574-F2CF19E85F6F}"/>
              </a:ext>
            </a:extLst>
          </p:cNvPr>
          <p:cNvSpPr/>
          <p:nvPr/>
        </p:nvSpPr>
        <p:spPr>
          <a:xfrm>
            <a:off x="7603200" y="933330"/>
            <a:ext cx="2494756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代表者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4">
            <a:extLst>
              <a:ext uri="{FF2B5EF4-FFF2-40B4-BE49-F238E27FC236}">
                <a16:creationId xmlns:a16="http://schemas.microsoft.com/office/drawing/2014/main" id="{55E55569-425B-4875-800F-D4177EBB4057}"/>
              </a:ext>
            </a:extLst>
          </p:cNvPr>
          <p:cNvSpPr txBox="1">
            <a:spLocks/>
          </p:cNvSpPr>
          <p:nvPr/>
        </p:nvSpPr>
        <p:spPr>
          <a:xfrm>
            <a:off x="3437744" y="4225409"/>
            <a:ext cx="6660212" cy="30161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108000" tIns="72000" rIns="72000" bIns="72000" rtlCol="0">
            <a:no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25"/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  <a:r>
              <a:rPr lang="en-US" altLang="ja-JP" dirty="0"/>
              <a:t>	2017</a:t>
            </a:r>
            <a:r>
              <a:rPr lang="ja-JP" altLang="en-US" dirty="0"/>
              <a:t>年＊＊月＊＊日</a:t>
            </a:r>
            <a:r>
              <a:rPr lang="en-US" altLang="ja-JP" dirty="0"/>
              <a:t>	</a:t>
            </a:r>
            <a:r>
              <a:rPr lang="ja-JP" altLang="en-US" dirty="0"/>
              <a:t>＊＊＊＊＊＊＊＊＊株式会社　</a:t>
            </a:r>
            <a:r>
              <a:rPr lang="en-US" altLang="ja-JP" dirty="0"/>
              <a:t>	</a:t>
            </a:r>
            <a:r>
              <a:rPr lang="ja-JP" altLang="en-US" dirty="0"/>
              <a:t>＊＊＊＊＊＊</a:t>
            </a:r>
            <a:endParaRPr lang="en-US" altLang="ja-JP" dirty="0"/>
          </a:p>
          <a:p>
            <a:pPr indent="174625"/>
            <a:endParaRPr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F9D1B2B-8168-46E7-894C-7A9EF3A95782}"/>
              </a:ext>
            </a:extLst>
          </p:cNvPr>
          <p:cNvSpPr/>
          <p:nvPr/>
        </p:nvSpPr>
        <p:spPr>
          <a:xfrm>
            <a:off x="3185666" y="1079537"/>
            <a:ext cx="3330642" cy="21242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知的資産経営の取組目的、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今後目指すビジョン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などを記載する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57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D464CC-475F-4223-BDEB-949DB4B0DCF7}"/>
              </a:ext>
            </a:extLst>
          </p:cNvPr>
          <p:cNvSpPr/>
          <p:nvPr/>
        </p:nvSpPr>
        <p:spPr>
          <a:xfrm>
            <a:off x="5678451" y="4324457"/>
            <a:ext cx="4374911" cy="2387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34D9EB75-9A9A-4748-BDE7-50840E671023}"/>
              </a:ext>
            </a:extLst>
          </p:cNvPr>
          <p:cNvSpPr/>
          <p:nvPr/>
        </p:nvSpPr>
        <p:spPr>
          <a:xfrm>
            <a:off x="5678451" y="1369508"/>
            <a:ext cx="4374911" cy="2387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3A096E7-89BC-44FA-B0CA-0C35006E0F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3906" y="938498"/>
            <a:ext cx="4464000" cy="401887"/>
          </a:xfrm>
          <a:ln>
            <a:noFill/>
          </a:ln>
        </p:spPr>
        <p:txBody>
          <a:bodyPr lIns="0" tIns="72000" rIns="0" bIns="72000">
            <a:spAutoFit/>
          </a:bodyPr>
          <a:lstStyle/>
          <a:p>
            <a:pPr algn="ctr"/>
            <a:r>
              <a:rPr lang="ja-JP" altLang="en-US" sz="1400" dirty="0"/>
              <a:t>主要商品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1FC1FE-89D3-4085-AA29-258B6215C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06" y="938498"/>
            <a:ext cx="4464000" cy="3402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事業概要</a:t>
            </a:r>
            <a:endParaRPr lang="en-US" altLang="ja-JP" sz="1400" dirty="0"/>
          </a:p>
          <a:p>
            <a:pPr algn="ctr"/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E89AD9A-E229-4296-8505-28876807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２．事業概要・主要商品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D17474-540B-477C-9898-D99662EA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6945877-0BA1-4491-98F2-58F179EC8E76}"/>
              </a:ext>
            </a:extLst>
          </p:cNvPr>
          <p:cNvSpPr/>
          <p:nvPr/>
        </p:nvSpPr>
        <p:spPr>
          <a:xfrm>
            <a:off x="1160585" y="1910527"/>
            <a:ext cx="3330642" cy="1188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事業特徴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カテゴリ別売上構成比など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円/楕円 7">
            <a:extLst>
              <a:ext uri="{FF2B5EF4-FFF2-40B4-BE49-F238E27FC236}">
                <a16:creationId xmlns:a16="http://schemas.microsoft.com/office/drawing/2014/main" id="{FE789FBA-9F84-47B3-9FBF-C05F870BC2C2}"/>
              </a:ext>
            </a:extLst>
          </p:cNvPr>
          <p:cNvSpPr/>
          <p:nvPr/>
        </p:nvSpPr>
        <p:spPr>
          <a:xfrm>
            <a:off x="1890453" y="5039976"/>
            <a:ext cx="557655" cy="21845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</a:p>
        </p:txBody>
      </p:sp>
      <p:sp>
        <p:nvSpPr>
          <p:cNvPr id="12" name="円/楕円 7">
            <a:extLst>
              <a:ext uri="{FF2B5EF4-FFF2-40B4-BE49-F238E27FC236}">
                <a16:creationId xmlns:a16="http://schemas.microsoft.com/office/drawing/2014/main" id="{91803EAF-5C19-4AA2-959D-4615746AEC6F}"/>
              </a:ext>
            </a:extLst>
          </p:cNvPr>
          <p:cNvSpPr/>
          <p:nvPr/>
        </p:nvSpPr>
        <p:spPr>
          <a:xfrm>
            <a:off x="585554" y="5039976"/>
            <a:ext cx="1070381" cy="99064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仕入先</a:t>
            </a:r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/楕円 7">
            <a:extLst>
              <a:ext uri="{FF2B5EF4-FFF2-40B4-BE49-F238E27FC236}">
                <a16:creationId xmlns:a16="http://schemas.microsoft.com/office/drawing/2014/main" id="{8F8613A3-571A-4DFB-B97F-13BB1A72804D}"/>
              </a:ext>
            </a:extLst>
          </p:cNvPr>
          <p:cNvSpPr/>
          <p:nvPr/>
        </p:nvSpPr>
        <p:spPr>
          <a:xfrm>
            <a:off x="585554" y="6233863"/>
            <a:ext cx="1070381" cy="9906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外注先</a:t>
            </a:r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円/楕円 7">
            <a:extLst>
              <a:ext uri="{FF2B5EF4-FFF2-40B4-BE49-F238E27FC236}">
                <a16:creationId xmlns:a16="http://schemas.microsoft.com/office/drawing/2014/main" id="{E25C5EDA-3F57-4590-9E98-5B8B374948DD}"/>
              </a:ext>
            </a:extLst>
          </p:cNvPr>
          <p:cNvSpPr/>
          <p:nvPr/>
        </p:nvSpPr>
        <p:spPr>
          <a:xfrm>
            <a:off x="2682626" y="5039976"/>
            <a:ext cx="1070381" cy="99064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得意先</a:t>
            </a:r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/楕円 7">
            <a:extLst>
              <a:ext uri="{FF2B5EF4-FFF2-40B4-BE49-F238E27FC236}">
                <a16:creationId xmlns:a16="http://schemas.microsoft.com/office/drawing/2014/main" id="{B8149FA1-CB37-4AFC-9C20-DC1A71B0F1F9}"/>
              </a:ext>
            </a:extLst>
          </p:cNvPr>
          <p:cNvSpPr/>
          <p:nvPr/>
        </p:nvSpPr>
        <p:spPr>
          <a:xfrm>
            <a:off x="3987525" y="5039976"/>
            <a:ext cx="1070381" cy="99064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エンドユーザ</a:t>
            </a:r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円/楕円 7">
            <a:extLst>
              <a:ext uri="{FF2B5EF4-FFF2-40B4-BE49-F238E27FC236}">
                <a16:creationId xmlns:a16="http://schemas.microsoft.com/office/drawing/2014/main" id="{AE897066-4CFE-4337-B1DB-926A6678B588}"/>
              </a:ext>
            </a:extLst>
          </p:cNvPr>
          <p:cNvSpPr/>
          <p:nvPr/>
        </p:nvSpPr>
        <p:spPr>
          <a:xfrm>
            <a:off x="2682626" y="6233863"/>
            <a:ext cx="1070381" cy="99064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得意先</a:t>
            </a:r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円/楕円 7">
            <a:extLst>
              <a:ext uri="{FF2B5EF4-FFF2-40B4-BE49-F238E27FC236}">
                <a16:creationId xmlns:a16="http://schemas.microsoft.com/office/drawing/2014/main" id="{F5F44424-A45F-4D98-BACF-A974F175A180}"/>
              </a:ext>
            </a:extLst>
          </p:cNvPr>
          <p:cNvSpPr/>
          <p:nvPr/>
        </p:nvSpPr>
        <p:spPr>
          <a:xfrm>
            <a:off x="3987525" y="6233863"/>
            <a:ext cx="1070381" cy="99064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エンドユーザ</a:t>
            </a:r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コンテンツ プレースホルダー 5">
            <a:extLst>
              <a:ext uri="{FF2B5EF4-FFF2-40B4-BE49-F238E27FC236}">
                <a16:creationId xmlns:a16="http://schemas.microsoft.com/office/drawing/2014/main" id="{B3E8231A-852E-4A00-9F69-1F7CE45D36AA}"/>
              </a:ext>
            </a:extLst>
          </p:cNvPr>
          <p:cNvSpPr txBox="1">
            <a:spLocks/>
          </p:cNvSpPr>
          <p:nvPr/>
        </p:nvSpPr>
        <p:spPr>
          <a:xfrm>
            <a:off x="593906" y="4551886"/>
            <a:ext cx="4464000" cy="256480"/>
          </a:xfrm>
          <a:prstGeom prst="rect">
            <a:avLst/>
          </a:prstGeom>
          <a:ln>
            <a:noFill/>
          </a:ln>
        </p:spPr>
        <p:txBody>
          <a:bodyPr vert="horz" lIns="108000" tIns="0" rIns="72000" bIns="0" rtlCol="0">
            <a:sp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事業モデル</a:t>
            </a:r>
            <a:endParaRPr lang="ja-JP" altLang="en-US" dirty="0"/>
          </a:p>
        </p:txBody>
      </p:sp>
      <p:cxnSp>
        <p:nvCxnSpPr>
          <p:cNvPr id="21" name="コネクタ: 曲線 29">
            <a:extLst>
              <a:ext uri="{FF2B5EF4-FFF2-40B4-BE49-F238E27FC236}">
                <a16:creationId xmlns:a16="http://schemas.microsoft.com/office/drawing/2014/main" id="{53112B35-DBD3-42E8-B6D7-84384FB7E292}"/>
              </a:ext>
            </a:extLst>
          </p:cNvPr>
          <p:cNvCxnSpPr>
            <a:cxnSpLocks/>
            <a:stCxn id="12" idx="3"/>
            <a:endCxn id="11" idx="1"/>
          </p:cNvCxnSpPr>
          <p:nvPr/>
        </p:nvCxnSpPr>
        <p:spPr>
          <a:xfrm>
            <a:off x="1655935" y="5535298"/>
            <a:ext cx="234518" cy="59694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コネクタ: 曲線 29">
            <a:extLst>
              <a:ext uri="{FF2B5EF4-FFF2-40B4-BE49-F238E27FC236}">
                <a16:creationId xmlns:a16="http://schemas.microsoft.com/office/drawing/2014/main" id="{4E27612E-7C08-4352-BF21-A8A585A9A0F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 flipV="1">
            <a:off x="2448108" y="5535298"/>
            <a:ext cx="234518" cy="59694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コネクタ: 曲線 29">
            <a:extLst>
              <a:ext uri="{FF2B5EF4-FFF2-40B4-BE49-F238E27FC236}">
                <a16:creationId xmlns:a16="http://schemas.microsoft.com/office/drawing/2014/main" id="{7A3AA36C-C448-42EA-AE55-E70EABD388CB}"/>
              </a:ext>
            </a:extLst>
          </p:cNvPr>
          <p:cNvCxnSpPr>
            <a:cxnSpLocks/>
            <a:stCxn id="14" idx="3"/>
            <a:endCxn id="16" idx="1"/>
          </p:cNvCxnSpPr>
          <p:nvPr/>
        </p:nvCxnSpPr>
        <p:spPr>
          <a:xfrm>
            <a:off x="3753007" y="5535298"/>
            <a:ext cx="23451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コネクタ: 曲線 29">
            <a:extLst>
              <a:ext uri="{FF2B5EF4-FFF2-40B4-BE49-F238E27FC236}">
                <a16:creationId xmlns:a16="http://schemas.microsoft.com/office/drawing/2014/main" id="{571D6C37-9355-4C49-A195-A9E680170CD8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3753007" y="6729185"/>
            <a:ext cx="23451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コネクタ: 曲線 29">
            <a:extLst>
              <a:ext uri="{FF2B5EF4-FFF2-40B4-BE49-F238E27FC236}">
                <a16:creationId xmlns:a16="http://schemas.microsoft.com/office/drawing/2014/main" id="{F6307117-6205-4D8A-BEDB-22133688E5C8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>
            <a:off x="2448108" y="6132241"/>
            <a:ext cx="234518" cy="5969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コネクタ: 曲線 29">
            <a:extLst>
              <a:ext uri="{FF2B5EF4-FFF2-40B4-BE49-F238E27FC236}">
                <a16:creationId xmlns:a16="http://schemas.microsoft.com/office/drawing/2014/main" id="{C45DB86A-362B-4A03-A39E-D2DECB42ABFE}"/>
              </a:ext>
            </a:extLst>
          </p:cNvPr>
          <p:cNvCxnSpPr>
            <a:cxnSpLocks/>
            <a:stCxn id="13" idx="3"/>
            <a:endCxn id="11" idx="1"/>
          </p:cNvCxnSpPr>
          <p:nvPr/>
        </p:nvCxnSpPr>
        <p:spPr>
          <a:xfrm flipV="1">
            <a:off x="1655935" y="6132241"/>
            <a:ext cx="234518" cy="5969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3" name="コンテンツ プレースホルダー 6">
            <a:extLst>
              <a:ext uri="{FF2B5EF4-FFF2-40B4-BE49-F238E27FC236}">
                <a16:creationId xmlns:a16="http://schemas.microsoft.com/office/drawing/2014/main" id="{E94034E4-5D53-4905-A8C3-618CFC706347}"/>
              </a:ext>
            </a:extLst>
          </p:cNvPr>
          <p:cNvSpPr txBox="1">
            <a:spLocks/>
          </p:cNvSpPr>
          <p:nvPr/>
        </p:nvSpPr>
        <p:spPr>
          <a:xfrm>
            <a:off x="5633906" y="3757283"/>
            <a:ext cx="4464000" cy="401887"/>
          </a:xfrm>
          <a:prstGeom prst="rect">
            <a:avLst/>
          </a:prstGeom>
          <a:ln>
            <a:noFill/>
          </a:ln>
        </p:spPr>
        <p:txBody>
          <a:bodyPr vert="horz" lIns="0" tIns="72000" rIns="0" bIns="72000" rtlCol="0">
            <a:sp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商品名・商品説明等</a:t>
            </a:r>
          </a:p>
        </p:txBody>
      </p:sp>
      <p:sp>
        <p:nvSpPr>
          <p:cNvPr id="84" name="コンテンツ プレースホルダー 6">
            <a:extLst>
              <a:ext uri="{FF2B5EF4-FFF2-40B4-BE49-F238E27FC236}">
                <a16:creationId xmlns:a16="http://schemas.microsoft.com/office/drawing/2014/main" id="{7EE7BC1A-4F08-4E14-A079-247791D1504B}"/>
              </a:ext>
            </a:extLst>
          </p:cNvPr>
          <p:cNvSpPr txBox="1">
            <a:spLocks/>
          </p:cNvSpPr>
          <p:nvPr/>
        </p:nvSpPr>
        <p:spPr>
          <a:xfrm>
            <a:off x="5633906" y="6712232"/>
            <a:ext cx="4464000" cy="401887"/>
          </a:xfrm>
          <a:prstGeom prst="rect">
            <a:avLst/>
          </a:prstGeom>
          <a:ln>
            <a:noFill/>
          </a:ln>
        </p:spPr>
        <p:txBody>
          <a:bodyPr vert="horz" lIns="0" tIns="72000" rIns="0" bIns="72000" rtlCol="0">
            <a:spAutoFit/>
          </a:bodyPr>
          <a:lstStyle>
            <a:lvl1pPr marL="0" indent="0" algn="l" defTabSz="560582" rtl="0" eaLnBrk="1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280290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058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840872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121161" indent="0" algn="l" defTabSz="56058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541598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188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2180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2469" indent="-140145" algn="l" defTabSz="5605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2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商品名・商品説明等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74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BA3F7F1-1C98-4446-87EB-CBA25825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３．業務プロセス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CBD45AE-40AC-4EA7-A681-23DEC5E1D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33924BD-C605-4462-843D-FF07E1B19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37904"/>
              </p:ext>
            </p:extLst>
          </p:nvPr>
        </p:nvGraphicFramePr>
        <p:xfrm>
          <a:off x="593906" y="938498"/>
          <a:ext cx="792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16359522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プロセス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実施事項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知的資産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ノウハウ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技術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情報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マニュアル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データベース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設備等の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物的資産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課題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2568252-3A53-48C7-8A1B-6228E2E19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26840"/>
              </p:ext>
            </p:extLst>
          </p:nvPr>
        </p:nvGraphicFramePr>
        <p:xfrm>
          <a:off x="2884758" y="938498"/>
          <a:ext cx="1296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3491158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6ED3876-3E7A-4DC2-B721-DE2D3BC3B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21374"/>
              </p:ext>
            </p:extLst>
          </p:nvPr>
        </p:nvGraphicFramePr>
        <p:xfrm>
          <a:off x="4364046" y="938498"/>
          <a:ext cx="1296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3491158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DCB9E85-19B3-4278-896A-D84CF009C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671"/>
              </p:ext>
            </p:extLst>
          </p:nvPr>
        </p:nvGraphicFramePr>
        <p:xfrm>
          <a:off x="5843334" y="938498"/>
          <a:ext cx="1296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3491158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1A38C48-31B0-4BDA-9DA1-B2BE421D2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37374"/>
              </p:ext>
            </p:extLst>
          </p:nvPr>
        </p:nvGraphicFramePr>
        <p:xfrm>
          <a:off x="7322622" y="938498"/>
          <a:ext cx="1296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3491158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FC085A2E-726C-4A05-8DCF-EDFF07AFC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55512"/>
              </p:ext>
            </p:extLst>
          </p:nvPr>
        </p:nvGraphicFramePr>
        <p:xfrm>
          <a:off x="8801906" y="938498"/>
          <a:ext cx="1296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3491158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A8FF586-3AB8-4F05-B938-E3975727F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168684"/>
              </p:ext>
            </p:extLst>
          </p:nvPr>
        </p:nvGraphicFramePr>
        <p:xfrm>
          <a:off x="1405470" y="938498"/>
          <a:ext cx="1296000" cy="63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3491158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4762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336267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8102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05359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36000" marT="7200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40883"/>
                  </a:ext>
                </a:extLst>
              </a:tr>
            </a:tbl>
          </a:graphicData>
        </a:graphic>
      </p:graphicFrame>
      <p:sp>
        <p:nvSpPr>
          <p:cNvPr id="15" name="矢印: 右 14">
            <a:extLst>
              <a:ext uri="{FF2B5EF4-FFF2-40B4-BE49-F238E27FC236}">
                <a16:creationId xmlns:a16="http://schemas.microsoft.com/office/drawing/2014/main" id="{4269F334-07DF-4662-8F2D-A3B4BBDB91E3}"/>
              </a:ext>
            </a:extLst>
          </p:cNvPr>
          <p:cNvSpPr/>
          <p:nvPr/>
        </p:nvSpPr>
        <p:spPr>
          <a:xfrm>
            <a:off x="2721034" y="1081025"/>
            <a:ext cx="144160" cy="21602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4BDE5B30-F0B1-4F48-8C10-E70F6849E7D9}"/>
              </a:ext>
            </a:extLst>
          </p:cNvPr>
          <p:cNvSpPr/>
          <p:nvPr/>
        </p:nvSpPr>
        <p:spPr>
          <a:xfrm>
            <a:off x="4200322" y="1081025"/>
            <a:ext cx="144160" cy="21602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83E87F57-2C10-4CB4-8746-D9B60392F6FD}"/>
              </a:ext>
            </a:extLst>
          </p:cNvPr>
          <p:cNvSpPr/>
          <p:nvPr/>
        </p:nvSpPr>
        <p:spPr>
          <a:xfrm>
            <a:off x="5679610" y="1081025"/>
            <a:ext cx="144160" cy="21602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A964FA8F-AA04-4DC4-AC6D-010BC316A3EB}"/>
              </a:ext>
            </a:extLst>
          </p:cNvPr>
          <p:cNvSpPr/>
          <p:nvPr/>
        </p:nvSpPr>
        <p:spPr>
          <a:xfrm>
            <a:off x="8638186" y="1081025"/>
            <a:ext cx="144160" cy="21602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7B81418F-7E7D-4CB5-9724-7D6C93E7C2A3}"/>
              </a:ext>
            </a:extLst>
          </p:cNvPr>
          <p:cNvSpPr/>
          <p:nvPr/>
        </p:nvSpPr>
        <p:spPr>
          <a:xfrm>
            <a:off x="7158898" y="1081025"/>
            <a:ext cx="144160" cy="21602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93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6764E-B1CF-49BE-82A7-0195C930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４．現在の価値活用ストーリー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0904D5-BC71-47B3-93D4-CA9CE49F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6" name="コネクタ: 曲線 29">
            <a:extLst>
              <a:ext uri="{FF2B5EF4-FFF2-40B4-BE49-F238E27FC236}">
                <a16:creationId xmlns:a16="http://schemas.microsoft.com/office/drawing/2014/main" id="{C4043F7B-7058-4A1D-BD6E-05F8F62E7D26}"/>
              </a:ext>
            </a:extLst>
          </p:cNvPr>
          <p:cNvCxnSpPr>
            <a:cxnSpLocks/>
            <a:endCxn id="66" idx="2"/>
          </p:cNvCxnSpPr>
          <p:nvPr/>
        </p:nvCxnSpPr>
        <p:spPr>
          <a:xfrm flipV="1">
            <a:off x="4115949" y="5938467"/>
            <a:ext cx="0" cy="2394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6A5C0A8-DF06-4DE7-91A1-DACA2975AD25}"/>
              </a:ext>
            </a:extLst>
          </p:cNvPr>
          <p:cNvSpPr/>
          <p:nvPr/>
        </p:nvSpPr>
        <p:spPr>
          <a:xfrm>
            <a:off x="3053820" y="6158370"/>
            <a:ext cx="7044086" cy="11521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989BBA5-FD9B-4768-B1BE-74E34A40E2A8}"/>
              </a:ext>
            </a:extLst>
          </p:cNvPr>
          <p:cNvSpPr/>
          <p:nvPr/>
        </p:nvSpPr>
        <p:spPr>
          <a:xfrm>
            <a:off x="7973648" y="938498"/>
            <a:ext cx="2124258" cy="499997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BBEB6AD-5EB6-4D17-8F67-DA39214EA70F}"/>
              </a:ext>
            </a:extLst>
          </p:cNvPr>
          <p:cNvSpPr/>
          <p:nvPr/>
        </p:nvSpPr>
        <p:spPr>
          <a:xfrm>
            <a:off x="8110697" y="2231987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73CE7CF-2A53-4374-9551-A0208A321637}"/>
              </a:ext>
            </a:extLst>
          </p:cNvPr>
          <p:cNvSpPr/>
          <p:nvPr/>
        </p:nvSpPr>
        <p:spPr>
          <a:xfrm>
            <a:off x="8110697" y="3568890"/>
            <a:ext cx="1850160" cy="7200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A248742-E349-48FD-BBB6-8F3387A4BBA9}"/>
              </a:ext>
            </a:extLst>
          </p:cNvPr>
          <p:cNvSpPr/>
          <p:nvPr/>
        </p:nvSpPr>
        <p:spPr>
          <a:xfrm>
            <a:off x="8110697" y="1177930"/>
            <a:ext cx="1850160" cy="43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顧客提供価値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D72C224-C97C-4E47-964C-CE9F5A826688}"/>
              </a:ext>
            </a:extLst>
          </p:cNvPr>
          <p:cNvSpPr/>
          <p:nvPr/>
        </p:nvSpPr>
        <p:spPr>
          <a:xfrm>
            <a:off x="5513734" y="938498"/>
            <a:ext cx="2124258" cy="499996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AD9580F-E754-458D-AB4B-13119A02E5D3}"/>
              </a:ext>
            </a:extLst>
          </p:cNvPr>
          <p:cNvSpPr/>
          <p:nvPr/>
        </p:nvSpPr>
        <p:spPr>
          <a:xfrm>
            <a:off x="5650783" y="2679366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46A03EF-7E1B-445B-8C53-7CF84BA7418E}"/>
              </a:ext>
            </a:extLst>
          </p:cNvPr>
          <p:cNvSpPr/>
          <p:nvPr/>
        </p:nvSpPr>
        <p:spPr>
          <a:xfrm>
            <a:off x="5650783" y="1177930"/>
            <a:ext cx="1850160" cy="432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商品・事業特徴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4D00277-B07E-430F-B4C4-9F0A61040A81}"/>
              </a:ext>
            </a:extLst>
          </p:cNvPr>
          <p:cNvSpPr/>
          <p:nvPr/>
        </p:nvSpPr>
        <p:spPr>
          <a:xfrm>
            <a:off x="5650783" y="178460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9F8A1B9-8A4F-4CCE-8490-FE1EFA71973C}"/>
              </a:ext>
            </a:extLst>
          </p:cNvPr>
          <p:cNvSpPr/>
          <p:nvPr/>
        </p:nvSpPr>
        <p:spPr>
          <a:xfrm>
            <a:off x="5650783" y="446372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21208BF-8232-42C4-B7B2-BAE3298D86CD}"/>
              </a:ext>
            </a:extLst>
          </p:cNvPr>
          <p:cNvSpPr/>
          <p:nvPr/>
        </p:nvSpPr>
        <p:spPr>
          <a:xfrm>
            <a:off x="5650783" y="3568970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E2DEF17-11AD-44AA-A041-0EBDFB5913D7}"/>
              </a:ext>
            </a:extLst>
          </p:cNvPr>
          <p:cNvSpPr/>
          <p:nvPr/>
        </p:nvSpPr>
        <p:spPr>
          <a:xfrm>
            <a:off x="3053820" y="938499"/>
            <a:ext cx="2124258" cy="280789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0B636E1-0CDC-4A59-8E06-0B7BEFCAB543}"/>
              </a:ext>
            </a:extLst>
          </p:cNvPr>
          <p:cNvSpPr/>
          <p:nvPr/>
        </p:nvSpPr>
        <p:spPr>
          <a:xfrm>
            <a:off x="3190869" y="446372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気さくな人柄で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話しやすい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E44C723-634B-4162-8B60-8082EB8F11CB}"/>
              </a:ext>
            </a:extLst>
          </p:cNvPr>
          <p:cNvSpPr/>
          <p:nvPr/>
        </p:nvSpPr>
        <p:spPr>
          <a:xfrm>
            <a:off x="3190869" y="1177930"/>
            <a:ext cx="1850160" cy="43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組織資産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46219A68-4947-4EF8-BB7E-E91BEC619CF2}"/>
              </a:ext>
            </a:extLst>
          </p:cNvPr>
          <p:cNvSpPr/>
          <p:nvPr/>
        </p:nvSpPr>
        <p:spPr>
          <a:xfrm>
            <a:off x="3190869" y="2679366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DD578875-1A76-45B5-9507-3B6B3D7BE2F1}"/>
              </a:ext>
            </a:extLst>
          </p:cNvPr>
          <p:cNvSpPr/>
          <p:nvPr/>
        </p:nvSpPr>
        <p:spPr>
          <a:xfrm>
            <a:off x="593906" y="938499"/>
            <a:ext cx="2124258" cy="187753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DE72E445-5467-4672-BF45-818252672148}"/>
              </a:ext>
            </a:extLst>
          </p:cNvPr>
          <p:cNvSpPr/>
          <p:nvPr/>
        </p:nvSpPr>
        <p:spPr>
          <a:xfrm>
            <a:off x="730955" y="1177930"/>
            <a:ext cx="1850160" cy="43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経営理念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E4E68BE-630F-4464-A7FE-9539C0AAAD2E}"/>
              </a:ext>
            </a:extLst>
          </p:cNvPr>
          <p:cNvSpPr/>
          <p:nvPr/>
        </p:nvSpPr>
        <p:spPr>
          <a:xfrm>
            <a:off x="5650783" y="6374434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お客様の声の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フィードバック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9CAB2F9D-B8CD-4BDE-BE5B-515E4E7D3854}"/>
              </a:ext>
            </a:extLst>
          </p:cNvPr>
          <p:cNvSpPr/>
          <p:nvPr/>
        </p:nvSpPr>
        <p:spPr>
          <a:xfrm>
            <a:off x="7812957" y="6374434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お客様からの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ご紹介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700C1625-4C1E-4FB7-AF0F-5CB43EA32DA1}"/>
              </a:ext>
            </a:extLst>
          </p:cNvPr>
          <p:cNvSpPr/>
          <p:nvPr/>
        </p:nvSpPr>
        <p:spPr>
          <a:xfrm>
            <a:off x="3488610" y="6518434"/>
            <a:ext cx="1850160" cy="432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お客様からの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フィードバック</a:t>
            </a:r>
          </a:p>
        </p:txBody>
      </p:sp>
      <p:cxnSp>
        <p:nvCxnSpPr>
          <p:cNvPr id="29" name="コネクタ: 曲線 29">
            <a:extLst>
              <a:ext uri="{FF2B5EF4-FFF2-40B4-BE49-F238E27FC236}">
                <a16:creationId xmlns:a16="http://schemas.microsoft.com/office/drawing/2014/main" id="{30A45168-8B27-4D99-B171-F34E618839E3}"/>
              </a:ext>
            </a:extLst>
          </p:cNvPr>
          <p:cNvCxnSpPr>
            <a:cxnSpLocks/>
            <a:stCxn id="46" idx="3"/>
            <a:endCxn id="65" idx="1"/>
          </p:cNvCxnSpPr>
          <p:nvPr/>
        </p:nvCxnSpPr>
        <p:spPr>
          <a:xfrm>
            <a:off x="2581115" y="2144608"/>
            <a:ext cx="61946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コネクタ: 曲線 29">
            <a:extLst>
              <a:ext uri="{FF2B5EF4-FFF2-40B4-BE49-F238E27FC236}">
                <a16:creationId xmlns:a16="http://schemas.microsoft.com/office/drawing/2014/main" id="{0058279E-99B0-4F97-AA14-17CD82F77F58}"/>
              </a:ext>
            </a:extLst>
          </p:cNvPr>
          <p:cNvCxnSpPr>
            <a:cxnSpLocks/>
            <a:stCxn id="21" idx="3"/>
            <a:endCxn id="15" idx="1"/>
          </p:cNvCxnSpPr>
          <p:nvPr/>
        </p:nvCxnSpPr>
        <p:spPr>
          <a:xfrm flipV="1">
            <a:off x="5041029" y="2144608"/>
            <a:ext cx="609754" cy="8947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コネクタ: 曲線 29">
            <a:extLst>
              <a:ext uri="{FF2B5EF4-FFF2-40B4-BE49-F238E27FC236}">
                <a16:creationId xmlns:a16="http://schemas.microsoft.com/office/drawing/2014/main" id="{71407E1A-D3AB-44C1-9312-445801889DFD}"/>
              </a:ext>
            </a:extLst>
          </p:cNvPr>
          <p:cNvCxnSpPr>
            <a:cxnSpLocks/>
            <a:stCxn id="21" idx="3"/>
            <a:endCxn id="13" idx="1"/>
          </p:cNvCxnSpPr>
          <p:nvPr/>
        </p:nvCxnSpPr>
        <p:spPr>
          <a:xfrm>
            <a:off x="5041029" y="3039366"/>
            <a:ext cx="60975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コネクタ: 曲線 29">
            <a:extLst>
              <a:ext uri="{FF2B5EF4-FFF2-40B4-BE49-F238E27FC236}">
                <a16:creationId xmlns:a16="http://schemas.microsoft.com/office/drawing/2014/main" id="{17A8C808-F045-4B2A-AFF8-0067CA0781AE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>
            <a:off x="7637992" y="3438483"/>
            <a:ext cx="33565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コネクタ: 曲線 29">
            <a:extLst>
              <a:ext uri="{FF2B5EF4-FFF2-40B4-BE49-F238E27FC236}">
                <a16:creationId xmlns:a16="http://schemas.microsoft.com/office/drawing/2014/main" id="{ED633BA7-35A1-4CFD-903A-9AC96E4DB921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035777" y="5938468"/>
            <a:ext cx="0" cy="2199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コネクタ: 曲線 29">
            <a:extLst>
              <a:ext uri="{FF2B5EF4-FFF2-40B4-BE49-F238E27FC236}">
                <a16:creationId xmlns:a16="http://schemas.microsoft.com/office/drawing/2014/main" id="{32E05C0A-891B-4084-AB53-8D6F813CEE30}"/>
              </a:ext>
            </a:extLst>
          </p:cNvPr>
          <p:cNvCxnSpPr>
            <a:cxnSpLocks/>
            <a:stCxn id="7" idx="1"/>
            <a:endCxn id="49" idx="2"/>
          </p:cNvCxnSpPr>
          <p:nvPr/>
        </p:nvCxnSpPr>
        <p:spPr>
          <a:xfrm flipH="1" flipV="1">
            <a:off x="1656035" y="5940077"/>
            <a:ext cx="1397785" cy="79435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コネクタ: 曲線 29">
            <a:extLst>
              <a:ext uri="{FF2B5EF4-FFF2-40B4-BE49-F238E27FC236}">
                <a16:creationId xmlns:a16="http://schemas.microsoft.com/office/drawing/2014/main" id="{6BF0B909-A626-4101-8233-0D953B0D7E22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2718164" y="3928970"/>
            <a:ext cx="293261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コネクタ: 曲線 29">
            <a:extLst>
              <a:ext uri="{FF2B5EF4-FFF2-40B4-BE49-F238E27FC236}">
                <a16:creationId xmlns:a16="http://schemas.microsoft.com/office/drawing/2014/main" id="{8776A78E-3CCF-4A68-9627-D523F8A324DD}"/>
              </a:ext>
            </a:extLst>
          </p:cNvPr>
          <p:cNvCxnSpPr>
            <a:cxnSpLocks/>
            <a:stCxn id="21" idx="3"/>
            <a:endCxn id="17" idx="1"/>
          </p:cNvCxnSpPr>
          <p:nvPr/>
        </p:nvCxnSpPr>
        <p:spPr>
          <a:xfrm>
            <a:off x="5041029" y="3039366"/>
            <a:ext cx="609754" cy="8896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コネクタ: 曲線 29">
            <a:extLst>
              <a:ext uri="{FF2B5EF4-FFF2-40B4-BE49-F238E27FC236}">
                <a16:creationId xmlns:a16="http://schemas.microsoft.com/office/drawing/2014/main" id="{2A905ABA-36AD-441F-BA72-CDB9610C6375}"/>
              </a:ext>
            </a:extLst>
          </p:cNvPr>
          <p:cNvCxnSpPr>
            <a:cxnSpLocks/>
            <a:stCxn id="66" idx="3"/>
            <a:endCxn id="17" idx="1"/>
          </p:cNvCxnSpPr>
          <p:nvPr/>
        </p:nvCxnSpPr>
        <p:spPr>
          <a:xfrm flipV="1">
            <a:off x="5178078" y="3928970"/>
            <a:ext cx="472705" cy="10907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DC971E7C-346D-4C06-89D4-4D9779EE2D33}"/>
              </a:ext>
            </a:extLst>
          </p:cNvPr>
          <p:cNvSpPr/>
          <p:nvPr/>
        </p:nvSpPr>
        <p:spPr>
          <a:xfrm>
            <a:off x="730955" y="178460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DCA0EC7A-A04F-41A8-A3F0-FEC272246CB8}"/>
              </a:ext>
            </a:extLst>
          </p:cNvPr>
          <p:cNvSpPr/>
          <p:nvPr/>
        </p:nvSpPr>
        <p:spPr>
          <a:xfrm>
            <a:off x="593906" y="3039365"/>
            <a:ext cx="2124258" cy="290071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A0E8C567-3BEE-4215-82A1-4B65C5A00A49}"/>
              </a:ext>
            </a:extLst>
          </p:cNvPr>
          <p:cNvSpPr/>
          <p:nvPr/>
        </p:nvSpPr>
        <p:spPr>
          <a:xfrm>
            <a:off x="730955" y="3278796"/>
            <a:ext cx="1850160" cy="43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人的資産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F05781BD-2EF1-42BA-A4D4-23550249846C}"/>
              </a:ext>
            </a:extLst>
          </p:cNvPr>
          <p:cNvSpPr/>
          <p:nvPr/>
        </p:nvSpPr>
        <p:spPr>
          <a:xfrm>
            <a:off x="730955" y="3883775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cxnSp>
        <p:nvCxnSpPr>
          <p:cNvPr id="56" name="コネクタ: 曲線 29">
            <a:extLst>
              <a:ext uri="{FF2B5EF4-FFF2-40B4-BE49-F238E27FC236}">
                <a16:creationId xmlns:a16="http://schemas.microsoft.com/office/drawing/2014/main" id="{3B52E1FE-340C-4AF0-AB5A-3CA6372F3418}"/>
              </a:ext>
            </a:extLst>
          </p:cNvPr>
          <p:cNvCxnSpPr>
            <a:cxnSpLocks/>
            <a:stCxn id="22" idx="2"/>
            <a:endCxn id="49" idx="0"/>
          </p:cNvCxnSpPr>
          <p:nvPr/>
        </p:nvCxnSpPr>
        <p:spPr>
          <a:xfrm>
            <a:off x="1656035" y="2816038"/>
            <a:ext cx="0" cy="22332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787635C8-7636-425D-9830-BFBED2129FD0}"/>
              </a:ext>
            </a:extLst>
          </p:cNvPr>
          <p:cNvSpPr/>
          <p:nvPr/>
        </p:nvSpPr>
        <p:spPr>
          <a:xfrm>
            <a:off x="3200576" y="1784608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52115A38-41C9-46F5-A21C-FB64E18FCAB5}"/>
              </a:ext>
            </a:extLst>
          </p:cNvPr>
          <p:cNvSpPr/>
          <p:nvPr/>
        </p:nvSpPr>
        <p:spPr>
          <a:xfrm>
            <a:off x="3053820" y="4100902"/>
            <a:ext cx="2124258" cy="183756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200"/>
              </a:lnSpc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D1B3EF2C-5E24-4343-A677-DFC7127CDDB1}"/>
              </a:ext>
            </a:extLst>
          </p:cNvPr>
          <p:cNvSpPr/>
          <p:nvPr/>
        </p:nvSpPr>
        <p:spPr>
          <a:xfrm>
            <a:off x="3190869" y="4340334"/>
            <a:ext cx="1850160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関係資産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8DBF9E85-42A8-4B94-A83D-1667BFE8434B}"/>
              </a:ext>
            </a:extLst>
          </p:cNvPr>
          <p:cNvSpPr/>
          <p:nvPr/>
        </p:nvSpPr>
        <p:spPr>
          <a:xfrm>
            <a:off x="3190869" y="4954739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2308FAC4-5F03-479A-9D1A-78E152CFD529}"/>
              </a:ext>
            </a:extLst>
          </p:cNvPr>
          <p:cNvSpPr/>
          <p:nvPr/>
        </p:nvSpPr>
        <p:spPr>
          <a:xfrm>
            <a:off x="730955" y="4954739"/>
            <a:ext cx="1850160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＊＊＊＊＊＊＊＊</a:t>
            </a:r>
          </a:p>
        </p:txBody>
      </p:sp>
      <p:cxnSp>
        <p:nvCxnSpPr>
          <p:cNvPr id="91" name="コネクタ: 曲線 29">
            <a:extLst>
              <a:ext uri="{FF2B5EF4-FFF2-40B4-BE49-F238E27FC236}">
                <a16:creationId xmlns:a16="http://schemas.microsoft.com/office/drawing/2014/main" id="{8A5D844F-C9AE-43E9-BBB8-B9B7CC8D587B}"/>
              </a:ext>
            </a:extLst>
          </p:cNvPr>
          <p:cNvCxnSpPr>
            <a:cxnSpLocks/>
            <a:stCxn id="65" idx="3"/>
            <a:endCxn id="15" idx="1"/>
          </p:cNvCxnSpPr>
          <p:nvPr/>
        </p:nvCxnSpPr>
        <p:spPr>
          <a:xfrm>
            <a:off x="5050736" y="2144608"/>
            <a:ext cx="60004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コネクタ: 曲線 29">
            <a:extLst>
              <a:ext uri="{FF2B5EF4-FFF2-40B4-BE49-F238E27FC236}">
                <a16:creationId xmlns:a16="http://schemas.microsoft.com/office/drawing/2014/main" id="{FE4E5482-D594-440B-908B-5C7B2AB14CA3}"/>
              </a:ext>
            </a:extLst>
          </p:cNvPr>
          <p:cNvCxnSpPr>
            <a:cxnSpLocks/>
            <a:stCxn id="79" idx="3"/>
            <a:endCxn id="70" idx="1"/>
          </p:cNvCxnSpPr>
          <p:nvPr/>
        </p:nvCxnSpPr>
        <p:spPr>
          <a:xfrm>
            <a:off x="2581115" y="5314739"/>
            <a:ext cx="60975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C0BE00B-CD16-49F9-A813-57EC52601EBF}"/>
              </a:ext>
            </a:extLst>
          </p:cNvPr>
          <p:cNvSpPr/>
          <p:nvPr/>
        </p:nvSpPr>
        <p:spPr>
          <a:xfrm>
            <a:off x="8110697" y="3292595"/>
            <a:ext cx="1850160" cy="215444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エンドユーザ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7AC9256-79B6-4DFF-9D82-BCFECFB56241}"/>
              </a:ext>
            </a:extLst>
          </p:cNvPr>
          <p:cNvSpPr/>
          <p:nvPr/>
        </p:nvSpPr>
        <p:spPr>
          <a:xfrm>
            <a:off x="8110697" y="1927086"/>
            <a:ext cx="1850160" cy="215444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得意先</a:t>
            </a:r>
          </a:p>
        </p:txBody>
      </p:sp>
      <p:graphicFrame>
        <p:nvGraphicFramePr>
          <p:cNvPr id="102" name="表 101">
            <a:extLst>
              <a:ext uri="{FF2B5EF4-FFF2-40B4-BE49-F238E27FC236}">
                <a16:creationId xmlns:a16="http://schemas.microsoft.com/office/drawing/2014/main" id="{74578788-A41A-47B8-A913-8D1B60ABC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58185"/>
              </p:ext>
            </p:extLst>
          </p:nvPr>
        </p:nvGraphicFramePr>
        <p:xfrm>
          <a:off x="4373798" y="339835"/>
          <a:ext cx="5436604" cy="34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37">
                  <a:extLst>
                    <a:ext uri="{9D8B030D-6E8A-4147-A177-3AD203B41FA5}">
                      <a16:colId xmlns:a16="http://schemas.microsoft.com/office/drawing/2014/main" val="556717494"/>
                    </a:ext>
                  </a:extLst>
                </a:gridCol>
                <a:gridCol w="4881067">
                  <a:extLst>
                    <a:ext uri="{9D8B030D-6E8A-4147-A177-3AD203B41FA5}">
                      <a16:colId xmlns:a16="http://schemas.microsoft.com/office/drawing/2014/main" val="2433391719"/>
                    </a:ext>
                  </a:extLst>
                </a:gridCol>
              </a:tblGrid>
              <a:tr h="347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キャッチ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フレーズ</a:t>
                      </a:r>
                    </a:p>
                  </a:txBody>
                  <a:tcPr marL="53400" marR="53400" marT="26699" marB="2669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3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5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51DB5C-5D59-41DC-B4B8-E46FD318AB3C}"/>
              </a:ext>
            </a:extLst>
          </p:cNvPr>
          <p:cNvSpPr/>
          <p:nvPr/>
        </p:nvSpPr>
        <p:spPr>
          <a:xfrm>
            <a:off x="593906" y="4341410"/>
            <a:ext cx="446405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D464CC-475F-4223-BDEB-949DB4B0DCF7}"/>
              </a:ext>
            </a:extLst>
          </p:cNvPr>
          <p:cNvSpPr/>
          <p:nvPr/>
        </p:nvSpPr>
        <p:spPr>
          <a:xfrm>
            <a:off x="5633906" y="4341410"/>
            <a:ext cx="446405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E89AD9A-E229-4296-8505-28876807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５．組織資産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1FC1FE-89D3-4085-AA29-258B6215C20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＊＊＊＊</a:t>
            </a:r>
            <a:endParaRPr lang="en-US" altLang="ja-JP" sz="1400" dirty="0"/>
          </a:p>
          <a:p>
            <a:pPr algn="ctr"/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D17474-540B-477C-9898-D99662EA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3A096E7-89BC-44FA-B0CA-0C35006E0F2E}"/>
              </a:ext>
            </a:extLst>
          </p:cNvPr>
          <p:cNvSpPr>
            <a:spLocks noGrp="1"/>
          </p:cNvSpPr>
          <p:nvPr>
            <p:ph idx="13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＊＊＊＊</a:t>
            </a:r>
            <a:endParaRPr lang="en-US" altLang="ja-JP" sz="1400" dirty="0"/>
          </a:p>
          <a:p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391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51DB5C-5D59-41DC-B4B8-E46FD318AB3C}"/>
              </a:ext>
            </a:extLst>
          </p:cNvPr>
          <p:cNvSpPr/>
          <p:nvPr/>
        </p:nvSpPr>
        <p:spPr>
          <a:xfrm>
            <a:off x="593906" y="4341410"/>
            <a:ext cx="446405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D464CC-475F-4223-BDEB-949DB4B0DCF7}"/>
              </a:ext>
            </a:extLst>
          </p:cNvPr>
          <p:cNvSpPr/>
          <p:nvPr/>
        </p:nvSpPr>
        <p:spPr>
          <a:xfrm>
            <a:off x="5633906" y="4341410"/>
            <a:ext cx="4464050" cy="30213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E89AD9A-E229-4296-8505-28876807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６．人的資産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1FC1FE-89D3-4085-AA29-258B6215C20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＊＊＊＊</a:t>
            </a:r>
            <a:endParaRPr lang="en-US" altLang="ja-JP" sz="1400" dirty="0"/>
          </a:p>
          <a:p>
            <a:pPr algn="ctr"/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D17474-540B-477C-9898-D99662EA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CFFF2-8AF0-402A-8577-0A872A83757E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3A096E7-89BC-44FA-B0CA-0C35006E0F2E}"/>
              </a:ext>
            </a:extLst>
          </p:cNvPr>
          <p:cNvSpPr>
            <a:spLocks noGrp="1"/>
          </p:cNvSpPr>
          <p:nvPr>
            <p:ph idx="13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 lIns="108000" tIns="72000" rIns="72000" bIns="72000"/>
          <a:lstStyle/>
          <a:p>
            <a:pPr algn="ctr"/>
            <a:r>
              <a:rPr lang="ja-JP" altLang="en-US" sz="1400" dirty="0"/>
              <a:t>＊＊＊＊</a:t>
            </a:r>
            <a:endParaRPr lang="en-US" altLang="ja-JP" sz="1400" dirty="0"/>
          </a:p>
          <a:p>
            <a:r>
              <a:rPr lang="ja-JP" altLang="en-US" dirty="0"/>
              <a:t>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908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kumimoji="1" sz="2800" dirty="0" smtClean="0">
            <a:solidFill>
              <a:schemeClr val="tx2"/>
            </a:solidFill>
            <a:latin typeface="HGPｺﾞｼｯｸE" pitchFamily="50" charset="-128"/>
            <a:ea typeface="HGPｺﾞｼｯｸE" pitchFamily="50" charset="-128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6458</Words>
  <Application>Microsoft Office PowerPoint</Application>
  <PresentationFormat>ユーザー設定</PresentationFormat>
  <Paragraphs>338</Paragraphs>
  <Slides>17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メイリオ</vt:lpstr>
      <vt:lpstr>Arial</vt:lpstr>
      <vt:lpstr>Calibri</vt:lpstr>
      <vt:lpstr>Office ​​テーマ</vt:lpstr>
      <vt:lpstr>知的資産経営 報告書</vt:lpstr>
      <vt:lpstr>１．代表挨拶</vt:lpstr>
      <vt:lpstr>１．代表挨拶</vt:lpstr>
      <vt:lpstr>１．代表挨拶</vt:lpstr>
      <vt:lpstr>２．事業概要・主要商品</vt:lpstr>
      <vt:lpstr>３．業務プロセス</vt:lpstr>
      <vt:lpstr>４．現在の価値活用ストーリー</vt:lpstr>
      <vt:lpstr>５．組織資産</vt:lpstr>
      <vt:lpstr>６．人的資産</vt:lpstr>
      <vt:lpstr>７．関係資産</vt:lpstr>
      <vt:lpstr>８．事業機会とリスク・今後の取組事項</vt:lpstr>
      <vt:lpstr>９．将来の価値創造プロセス</vt:lpstr>
      <vt:lpstr>10. アクションプランとKPI</vt:lpstr>
      <vt:lpstr>11 .数値計画（例1）</vt:lpstr>
      <vt:lpstr>11 .数値計画（例2）</vt:lpstr>
      <vt:lpstr>12. スタッフ紹介</vt:lpstr>
      <vt:lpstr>13. 企業概要</vt:lpstr>
    </vt:vector>
  </TitlesOfParts>
  <Company>OFFICE 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OFFICE AIR</dc:creator>
  <cp:lastModifiedBy>片山祐姫</cp:lastModifiedBy>
  <cp:revision>463</cp:revision>
  <cp:lastPrinted>2012-09-18T06:36:35Z</cp:lastPrinted>
  <dcterms:created xsi:type="dcterms:W3CDTF">2012-07-18T13:16:22Z</dcterms:created>
  <dcterms:modified xsi:type="dcterms:W3CDTF">2018-02-08T04:56:46Z</dcterms:modified>
</cp:coreProperties>
</file>